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4" r:id="rId4"/>
    <p:sldId id="294" r:id="rId5"/>
    <p:sldId id="288" r:id="rId6"/>
    <p:sldId id="289" r:id="rId7"/>
    <p:sldId id="290" r:id="rId8"/>
    <p:sldId id="291" r:id="rId9"/>
    <p:sldId id="295" r:id="rId10"/>
    <p:sldId id="292" r:id="rId11"/>
    <p:sldId id="293" r:id="rId12"/>
    <p:sldId id="257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3C0"/>
    <a:srgbClr val="DAF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SALVOCONDUCTOS!$D$5</c:f>
              <c:strCache>
                <c:ptCount val="1"/>
                <c:pt idx="0">
                  <c:v>Solicitados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7796023666513911E-2"/>
                  <c:y val="8.6714686916025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F6-5A47-8C81-00EF15914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SALVOCONDUCTOS!$C$9:$C$42</c:f>
              <c:numCache>
                <c:formatCode>m/d/yyyy</c:formatCode>
                <c:ptCount val="34"/>
                <c:pt idx="0">
                  <c:v>43907</c:v>
                </c:pt>
                <c:pt idx="1">
                  <c:v>43908</c:v>
                </c:pt>
                <c:pt idx="2">
                  <c:v>43909</c:v>
                </c:pt>
                <c:pt idx="3">
                  <c:v>43910</c:v>
                </c:pt>
                <c:pt idx="4">
                  <c:v>43911</c:v>
                </c:pt>
                <c:pt idx="5">
                  <c:v>43912</c:v>
                </c:pt>
                <c:pt idx="6">
                  <c:v>43913</c:v>
                </c:pt>
                <c:pt idx="7">
                  <c:v>43914</c:v>
                </c:pt>
                <c:pt idx="8">
                  <c:v>43915</c:v>
                </c:pt>
                <c:pt idx="9">
                  <c:v>43916</c:v>
                </c:pt>
                <c:pt idx="10">
                  <c:v>43917</c:v>
                </c:pt>
                <c:pt idx="11">
                  <c:v>43918</c:v>
                </c:pt>
                <c:pt idx="12">
                  <c:v>43919</c:v>
                </c:pt>
                <c:pt idx="13">
                  <c:v>43920</c:v>
                </c:pt>
                <c:pt idx="14">
                  <c:v>43921</c:v>
                </c:pt>
                <c:pt idx="15">
                  <c:v>43922</c:v>
                </c:pt>
                <c:pt idx="16">
                  <c:v>43923</c:v>
                </c:pt>
                <c:pt idx="17">
                  <c:v>43924</c:v>
                </c:pt>
                <c:pt idx="18">
                  <c:v>43925</c:v>
                </c:pt>
                <c:pt idx="19">
                  <c:v>43926</c:v>
                </c:pt>
                <c:pt idx="20">
                  <c:v>43927</c:v>
                </c:pt>
                <c:pt idx="21">
                  <c:v>43928</c:v>
                </c:pt>
                <c:pt idx="22">
                  <c:v>43929</c:v>
                </c:pt>
                <c:pt idx="23">
                  <c:v>43930</c:v>
                </c:pt>
                <c:pt idx="24">
                  <c:v>43931</c:v>
                </c:pt>
                <c:pt idx="25">
                  <c:v>43932</c:v>
                </c:pt>
                <c:pt idx="26">
                  <c:v>43933</c:v>
                </c:pt>
                <c:pt idx="27">
                  <c:v>43934</c:v>
                </c:pt>
                <c:pt idx="28">
                  <c:v>43935</c:v>
                </c:pt>
                <c:pt idx="29">
                  <c:v>43936</c:v>
                </c:pt>
                <c:pt idx="30">
                  <c:v>43937</c:v>
                </c:pt>
                <c:pt idx="31">
                  <c:v>43938</c:v>
                </c:pt>
                <c:pt idx="32">
                  <c:v>43939</c:v>
                </c:pt>
                <c:pt idx="33">
                  <c:v>43940</c:v>
                </c:pt>
              </c:numCache>
            </c:numRef>
          </c:cat>
          <c:val>
            <c:numRef>
              <c:f>SALVOCONDUCTOS!$D$9:$D$42</c:f>
              <c:numCache>
                <c:formatCode>_ * #,##0_ ;_ * \-#,##0_ ;_ * "-"??_ ;_ @_ </c:formatCode>
                <c:ptCount val="34"/>
                <c:pt idx="0">
                  <c:v>11969</c:v>
                </c:pt>
                <c:pt idx="1">
                  <c:v>194888</c:v>
                </c:pt>
                <c:pt idx="2">
                  <c:v>227390</c:v>
                </c:pt>
                <c:pt idx="3">
                  <c:v>358481</c:v>
                </c:pt>
                <c:pt idx="4">
                  <c:v>245721</c:v>
                </c:pt>
                <c:pt idx="5">
                  <c:v>199136</c:v>
                </c:pt>
                <c:pt idx="6">
                  <c:v>289849</c:v>
                </c:pt>
                <c:pt idx="7">
                  <c:v>219456</c:v>
                </c:pt>
                <c:pt idx="8">
                  <c:v>167188</c:v>
                </c:pt>
                <c:pt idx="9">
                  <c:v>119888</c:v>
                </c:pt>
                <c:pt idx="10">
                  <c:v>115263</c:v>
                </c:pt>
                <c:pt idx="11">
                  <c:v>87501</c:v>
                </c:pt>
                <c:pt idx="12">
                  <c:v>84360</c:v>
                </c:pt>
                <c:pt idx="13">
                  <c:v>125463</c:v>
                </c:pt>
                <c:pt idx="14">
                  <c:v>105665</c:v>
                </c:pt>
                <c:pt idx="15">
                  <c:v>103548</c:v>
                </c:pt>
                <c:pt idx="16">
                  <c:v>98082</c:v>
                </c:pt>
                <c:pt idx="17">
                  <c:v>112570</c:v>
                </c:pt>
                <c:pt idx="18">
                  <c:v>85078</c:v>
                </c:pt>
                <c:pt idx="19">
                  <c:v>73877</c:v>
                </c:pt>
                <c:pt idx="20">
                  <c:v>144156</c:v>
                </c:pt>
                <c:pt idx="21">
                  <c:v>125176</c:v>
                </c:pt>
                <c:pt idx="22">
                  <c:v>130523</c:v>
                </c:pt>
                <c:pt idx="23">
                  <c:v>117235</c:v>
                </c:pt>
                <c:pt idx="24">
                  <c:v>98277</c:v>
                </c:pt>
                <c:pt idx="25">
                  <c:v>67512</c:v>
                </c:pt>
                <c:pt idx="26">
                  <c:v>84674</c:v>
                </c:pt>
                <c:pt idx="27">
                  <c:v>163588</c:v>
                </c:pt>
                <c:pt idx="28">
                  <c:v>135990</c:v>
                </c:pt>
                <c:pt idx="29">
                  <c:v>142170</c:v>
                </c:pt>
                <c:pt idx="30">
                  <c:v>141013</c:v>
                </c:pt>
                <c:pt idx="31">
                  <c:v>205221</c:v>
                </c:pt>
                <c:pt idx="32">
                  <c:v>76238</c:v>
                </c:pt>
                <c:pt idx="33">
                  <c:v>103061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F6-5A47-8C81-00EF1591452E}"/>
            </c:ext>
          </c:extLst>
        </c:ser>
        <c:ser>
          <c:idx val="0"/>
          <c:order val="1"/>
          <c:tx>
            <c:strRef>
              <c:f>SALVOCONDUCTOS!$E$5</c:f>
              <c:strCache>
                <c:ptCount val="1"/>
                <c:pt idx="0">
                  <c:v>Emitidos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306050731611047E-3"/>
                  <c:y val="-2.0919918218491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F6-5A47-8C81-00EF1591452E}"/>
                </c:ext>
              </c:extLst>
            </c:dLbl>
            <c:dLbl>
              <c:idx val="11"/>
              <c:layout>
                <c:manualLayout>
                  <c:x val="-2.3063077204454406E-2"/>
                  <c:y val="3.0692612672065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6-5A47-8C81-00EF1591452E}"/>
                </c:ext>
              </c:extLst>
            </c:dLbl>
            <c:dLbl>
              <c:idx val="12"/>
              <c:layout>
                <c:manualLayout>
                  <c:x val="-2.2022977875321953E-2"/>
                  <c:y val="5.0797282849923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F6-5A47-8C81-00EF1591452E}"/>
                </c:ext>
              </c:extLst>
            </c:dLbl>
            <c:dLbl>
              <c:idx val="18"/>
              <c:layout>
                <c:manualLayout>
                  <c:x val="-1.9029716719649856E-2"/>
                  <c:y val="2.698730149951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F6-5A47-8C81-00EF1591452E}"/>
                </c:ext>
              </c:extLst>
            </c:dLbl>
            <c:dLbl>
              <c:idx val="19"/>
              <c:layout>
                <c:manualLayout>
                  <c:x val="-2.052634729748596E-2"/>
                  <c:y val="1.805855849310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F6-5A47-8C81-00EF1591452E}"/>
                </c:ext>
              </c:extLst>
            </c:dLbl>
            <c:dLbl>
              <c:idx val="25"/>
              <c:layout>
                <c:manualLayout>
                  <c:x val="-2.6512869608830262E-2"/>
                  <c:y val="4.7821035181122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F6-5A47-8C81-00EF1591452E}"/>
                </c:ext>
              </c:extLst>
            </c:dLbl>
            <c:dLbl>
              <c:idx val="26"/>
              <c:layout>
                <c:manualLayout>
                  <c:x val="-2.2022977875321953E-2"/>
                  <c:y val="2.9963549168314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F6-5A47-8C81-00EF1591452E}"/>
                </c:ext>
              </c:extLst>
            </c:dLbl>
            <c:dLbl>
              <c:idx val="32"/>
              <c:layout>
                <c:manualLayout>
                  <c:x val="-1.9029716719649745E-2"/>
                  <c:y val="2.1034806161910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F6-5A47-8C81-00EF1591452E}"/>
                </c:ext>
              </c:extLst>
            </c:dLbl>
            <c:dLbl>
              <c:idx val="33"/>
              <c:layout>
                <c:manualLayout>
                  <c:x val="-1.838981876392938E-2"/>
                  <c:y val="5.3773530518724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F6-5A47-8C81-00EF1591452E}"/>
                </c:ext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SALVOCONDUCTOS!$C$9:$C$42</c:f>
              <c:numCache>
                <c:formatCode>m/d/yyyy</c:formatCode>
                <c:ptCount val="34"/>
                <c:pt idx="0">
                  <c:v>43907</c:v>
                </c:pt>
                <c:pt idx="1">
                  <c:v>43908</c:v>
                </c:pt>
                <c:pt idx="2">
                  <c:v>43909</c:v>
                </c:pt>
                <c:pt idx="3">
                  <c:v>43910</c:v>
                </c:pt>
                <c:pt idx="4">
                  <c:v>43911</c:v>
                </c:pt>
                <c:pt idx="5">
                  <c:v>43912</c:v>
                </c:pt>
                <c:pt idx="6">
                  <c:v>43913</c:v>
                </c:pt>
                <c:pt idx="7">
                  <c:v>43914</c:v>
                </c:pt>
                <c:pt idx="8">
                  <c:v>43915</c:v>
                </c:pt>
                <c:pt idx="9">
                  <c:v>43916</c:v>
                </c:pt>
                <c:pt idx="10">
                  <c:v>43917</c:v>
                </c:pt>
                <c:pt idx="11">
                  <c:v>43918</c:v>
                </c:pt>
                <c:pt idx="12">
                  <c:v>43919</c:v>
                </c:pt>
                <c:pt idx="13">
                  <c:v>43920</c:v>
                </c:pt>
                <c:pt idx="14">
                  <c:v>43921</c:v>
                </c:pt>
                <c:pt idx="15">
                  <c:v>43922</c:v>
                </c:pt>
                <c:pt idx="16">
                  <c:v>43923</c:v>
                </c:pt>
                <c:pt idx="17">
                  <c:v>43924</c:v>
                </c:pt>
                <c:pt idx="18">
                  <c:v>43925</c:v>
                </c:pt>
                <c:pt idx="19">
                  <c:v>43926</c:v>
                </c:pt>
                <c:pt idx="20">
                  <c:v>43927</c:v>
                </c:pt>
                <c:pt idx="21">
                  <c:v>43928</c:v>
                </c:pt>
                <c:pt idx="22">
                  <c:v>43929</c:v>
                </c:pt>
                <c:pt idx="23">
                  <c:v>43930</c:v>
                </c:pt>
                <c:pt idx="24">
                  <c:v>43931</c:v>
                </c:pt>
                <c:pt idx="25">
                  <c:v>43932</c:v>
                </c:pt>
                <c:pt idx="26">
                  <c:v>43933</c:v>
                </c:pt>
                <c:pt idx="27">
                  <c:v>43934</c:v>
                </c:pt>
                <c:pt idx="28">
                  <c:v>43935</c:v>
                </c:pt>
                <c:pt idx="29">
                  <c:v>43936</c:v>
                </c:pt>
                <c:pt idx="30">
                  <c:v>43937</c:v>
                </c:pt>
                <c:pt idx="31">
                  <c:v>43938</c:v>
                </c:pt>
                <c:pt idx="32">
                  <c:v>43939</c:v>
                </c:pt>
                <c:pt idx="33">
                  <c:v>43940</c:v>
                </c:pt>
              </c:numCache>
            </c:numRef>
          </c:cat>
          <c:val>
            <c:numRef>
              <c:f>SALVOCONDUCTOS!$E$9:$E$42</c:f>
              <c:numCache>
                <c:formatCode>_ * #,##0_ ;_ * \-#,##0_ ;_ * "-"??_ ;_ @_ </c:formatCode>
                <c:ptCount val="34"/>
                <c:pt idx="0">
                  <c:v>4902</c:v>
                </c:pt>
                <c:pt idx="1">
                  <c:v>55015</c:v>
                </c:pt>
                <c:pt idx="2">
                  <c:v>112786</c:v>
                </c:pt>
                <c:pt idx="3">
                  <c:v>177055</c:v>
                </c:pt>
                <c:pt idx="4">
                  <c:v>131712</c:v>
                </c:pt>
                <c:pt idx="5">
                  <c:v>99769</c:v>
                </c:pt>
                <c:pt idx="6">
                  <c:v>146902</c:v>
                </c:pt>
                <c:pt idx="7">
                  <c:v>114367</c:v>
                </c:pt>
                <c:pt idx="8">
                  <c:v>89620</c:v>
                </c:pt>
                <c:pt idx="9">
                  <c:v>63584</c:v>
                </c:pt>
                <c:pt idx="10">
                  <c:v>59548</c:v>
                </c:pt>
                <c:pt idx="11">
                  <c:v>44317</c:v>
                </c:pt>
                <c:pt idx="12">
                  <c:v>42647</c:v>
                </c:pt>
                <c:pt idx="13">
                  <c:v>66795</c:v>
                </c:pt>
                <c:pt idx="14">
                  <c:v>57281</c:v>
                </c:pt>
                <c:pt idx="15">
                  <c:v>54965</c:v>
                </c:pt>
                <c:pt idx="16">
                  <c:v>50226</c:v>
                </c:pt>
                <c:pt idx="17">
                  <c:v>59283</c:v>
                </c:pt>
                <c:pt idx="18">
                  <c:v>43035</c:v>
                </c:pt>
                <c:pt idx="19">
                  <c:v>38053</c:v>
                </c:pt>
                <c:pt idx="20">
                  <c:v>76412</c:v>
                </c:pt>
                <c:pt idx="21">
                  <c:v>67020</c:v>
                </c:pt>
                <c:pt idx="22">
                  <c:v>70163</c:v>
                </c:pt>
                <c:pt idx="23">
                  <c:v>62414</c:v>
                </c:pt>
                <c:pt idx="24">
                  <c:v>52463</c:v>
                </c:pt>
                <c:pt idx="25">
                  <c:v>35226</c:v>
                </c:pt>
                <c:pt idx="26">
                  <c:v>43692</c:v>
                </c:pt>
                <c:pt idx="27">
                  <c:v>88332</c:v>
                </c:pt>
                <c:pt idx="28">
                  <c:v>73615</c:v>
                </c:pt>
                <c:pt idx="29">
                  <c:v>78375</c:v>
                </c:pt>
                <c:pt idx="30">
                  <c:v>76688</c:v>
                </c:pt>
                <c:pt idx="31">
                  <c:v>56096</c:v>
                </c:pt>
                <c:pt idx="32">
                  <c:v>40150</c:v>
                </c:pt>
                <c:pt idx="33">
                  <c:v>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7F6-5A47-8C81-00EF15914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717183"/>
        <c:axId val="1457072831"/>
      </c:lineChart>
      <c:dateAx>
        <c:axId val="1402717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/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57072831"/>
        <c:crosses val="autoZero"/>
        <c:auto val="1"/>
        <c:lblOffset val="100"/>
        <c:baseTimeUnit val="days"/>
      </c:dateAx>
      <c:valAx>
        <c:axId val="1457072831"/>
        <c:scaling>
          <c:orientation val="minMax"/>
          <c:max val="380000"/>
          <c:min val="0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1402717183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65-0248-9999-4BCE4290038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65-0248-9999-4BCE429003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Hoja1!$B$2:$B$3</c:f>
              <c:strCache>
                <c:ptCount val="2"/>
                <c:pt idx="0">
                  <c:v>Personas naturales</c:v>
                </c:pt>
                <c:pt idx="1">
                  <c:v>Empresas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65-0248-9999-4BCE42900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6B0CB-D63B-4966-92A7-D2EEF6873CDC}" type="doc">
      <dgm:prSet loTypeId="urn:microsoft.com/office/officeart/2005/8/layout/hProcess4" loCatId="process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921CDDED-33CC-4356-A375-1FCC8CFD0025}">
      <dgm:prSet phldrT="[Texto]"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EC" sz="2800" dirty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</a:p>
      </dgm:t>
    </dgm:pt>
    <dgm:pt modelId="{1FE28E58-B7E2-416A-9020-A34128625B74}" type="parTrans" cxnId="{1DF2CB91-075D-48CF-85CC-E69D9ABE7DC2}">
      <dgm:prSet/>
      <dgm:spPr/>
      <dgm:t>
        <a:bodyPr/>
        <a:lstStyle/>
        <a:p>
          <a:endParaRPr lang="es-EC"/>
        </a:p>
      </dgm:t>
    </dgm:pt>
    <dgm:pt modelId="{6E581261-8D03-40F9-AABE-B1AED0FC7136}" type="sibTrans" cxnId="{1DF2CB91-075D-48CF-85CC-E69D9ABE7DC2}">
      <dgm:prSet/>
      <dgm:spPr/>
      <dgm:t>
        <a:bodyPr/>
        <a:lstStyle/>
        <a:p>
          <a:endParaRPr lang="es-EC"/>
        </a:p>
      </dgm:t>
    </dgm:pt>
    <dgm:pt modelId="{F1471AE3-D2AC-49D8-92FA-5E7CA9B1242A}">
      <dgm:prSet phldrT="[Texto]" custT="1"/>
      <dgm:spPr/>
      <dgm:t>
        <a:bodyPr/>
        <a:lstStyle/>
        <a:p>
          <a:pPr>
            <a:buNone/>
          </a:pPr>
          <a:r>
            <a:rPr lang="es-ES" sz="1600" dirty="0"/>
            <a:t>Acceder al buscador de trámites</a:t>
          </a:r>
          <a:endParaRPr lang="es-EC" sz="1600" dirty="0"/>
        </a:p>
      </dgm:t>
    </dgm:pt>
    <dgm:pt modelId="{4781B4E0-1A09-4CB5-9DD8-9AEEE933EE00}" type="parTrans" cxnId="{9EE4BA0B-842E-4482-B69E-DA322B0C5D12}">
      <dgm:prSet/>
      <dgm:spPr/>
      <dgm:t>
        <a:bodyPr/>
        <a:lstStyle/>
        <a:p>
          <a:endParaRPr lang="es-EC"/>
        </a:p>
      </dgm:t>
    </dgm:pt>
    <dgm:pt modelId="{866AF898-ADB4-4B25-A732-98FAF761BE51}" type="sibTrans" cxnId="{9EE4BA0B-842E-4482-B69E-DA322B0C5D12}">
      <dgm:prSet/>
      <dgm:spPr/>
      <dgm:t>
        <a:bodyPr/>
        <a:lstStyle/>
        <a:p>
          <a:endParaRPr lang="es-EC"/>
        </a:p>
      </dgm:t>
    </dgm:pt>
    <dgm:pt modelId="{062CC36C-AFEC-4099-9C9E-C8CC364BA761}">
      <dgm:prSet phldrT="[Texto]"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EC" sz="2400" dirty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</a:p>
      </dgm:t>
    </dgm:pt>
    <dgm:pt modelId="{EADF9D81-F953-420A-BDCF-0B24408401DD}" type="parTrans" cxnId="{70B2F13D-F7EF-4898-B3D5-4D2A1010D903}">
      <dgm:prSet/>
      <dgm:spPr/>
      <dgm:t>
        <a:bodyPr/>
        <a:lstStyle/>
        <a:p>
          <a:endParaRPr lang="es-EC"/>
        </a:p>
      </dgm:t>
    </dgm:pt>
    <dgm:pt modelId="{905ED162-F9CB-4DAF-90DE-50613FF49F14}" type="sibTrans" cxnId="{70B2F13D-F7EF-4898-B3D5-4D2A1010D903}">
      <dgm:prSet/>
      <dgm:spPr/>
      <dgm:t>
        <a:bodyPr/>
        <a:lstStyle/>
        <a:p>
          <a:endParaRPr lang="es-EC"/>
        </a:p>
      </dgm:t>
    </dgm:pt>
    <dgm:pt modelId="{E505D99D-6BF5-4666-A76D-AFA005C60446}">
      <dgm:prSet phldrT="[Texto]"/>
      <dgm:spPr/>
      <dgm:t>
        <a:bodyPr/>
        <a:lstStyle/>
        <a:p>
          <a:pPr>
            <a:buNone/>
          </a:pPr>
          <a:r>
            <a:rPr lang="es-ES" dirty="0"/>
            <a:t>Identificar el trámite: Emisión de Salvoconducto para circulación durante emergencia sanitaria por Covid-19</a:t>
          </a:r>
          <a:endParaRPr lang="es-EC" dirty="0"/>
        </a:p>
      </dgm:t>
    </dgm:pt>
    <dgm:pt modelId="{DE724510-CFAE-4FFA-AD67-E4633B2572F9}" type="parTrans" cxnId="{CF8C0323-6DC6-4293-B32A-BD2E69DBE792}">
      <dgm:prSet/>
      <dgm:spPr/>
      <dgm:t>
        <a:bodyPr/>
        <a:lstStyle/>
        <a:p>
          <a:endParaRPr lang="es-EC"/>
        </a:p>
      </dgm:t>
    </dgm:pt>
    <dgm:pt modelId="{AA0B7623-868D-4AA9-87CB-1F47CE46FEC7}" type="sibTrans" cxnId="{CF8C0323-6DC6-4293-B32A-BD2E69DBE792}">
      <dgm:prSet/>
      <dgm:spPr/>
      <dgm:t>
        <a:bodyPr/>
        <a:lstStyle/>
        <a:p>
          <a:endParaRPr lang="es-EC"/>
        </a:p>
      </dgm:t>
    </dgm:pt>
    <dgm:pt modelId="{ECFC98ED-3D4F-4144-8066-775EA76F57CB}" type="pres">
      <dgm:prSet presAssocID="{DD16B0CB-D63B-4966-92A7-D2EEF6873CDC}" presName="Name0" presStyleCnt="0">
        <dgm:presLayoutVars>
          <dgm:dir/>
          <dgm:animLvl val="lvl"/>
          <dgm:resizeHandles val="exact"/>
        </dgm:presLayoutVars>
      </dgm:prSet>
      <dgm:spPr/>
    </dgm:pt>
    <dgm:pt modelId="{BEF94AA1-21F8-47B1-802B-F0808224B9C8}" type="pres">
      <dgm:prSet presAssocID="{DD16B0CB-D63B-4966-92A7-D2EEF6873CDC}" presName="tSp" presStyleCnt="0"/>
      <dgm:spPr/>
    </dgm:pt>
    <dgm:pt modelId="{94FCC037-E8D5-406D-825A-8DFC45371EFE}" type="pres">
      <dgm:prSet presAssocID="{DD16B0CB-D63B-4966-92A7-D2EEF6873CDC}" presName="bSp" presStyleCnt="0"/>
      <dgm:spPr/>
    </dgm:pt>
    <dgm:pt modelId="{5C43FB89-49AF-43CE-9B73-51A13C010D20}" type="pres">
      <dgm:prSet presAssocID="{DD16B0CB-D63B-4966-92A7-D2EEF6873CDC}" presName="process" presStyleCnt="0"/>
      <dgm:spPr/>
    </dgm:pt>
    <dgm:pt modelId="{818FC9AE-244F-4A1A-B3D6-30731FB36C7F}" type="pres">
      <dgm:prSet presAssocID="{921CDDED-33CC-4356-A375-1FCC8CFD0025}" presName="composite1" presStyleCnt="0"/>
      <dgm:spPr/>
    </dgm:pt>
    <dgm:pt modelId="{D924F220-D07B-4DA9-B4AC-B24A7C13D881}" type="pres">
      <dgm:prSet presAssocID="{921CDDED-33CC-4356-A375-1FCC8CFD0025}" presName="dummyNode1" presStyleLbl="node1" presStyleIdx="0" presStyleCnt="2"/>
      <dgm:spPr/>
    </dgm:pt>
    <dgm:pt modelId="{50095D09-E147-45D5-B3F8-A7A0F988D673}" type="pres">
      <dgm:prSet presAssocID="{921CDDED-33CC-4356-A375-1FCC8CFD0025}" presName="childNode1" presStyleLbl="bgAcc1" presStyleIdx="0" presStyleCnt="2">
        <dgm:presLayoutVars>
          <dgm:bulletEnabled val="1"/>
        </dgm:presLayoutVars>
      </dgm:prSet>
      <dgm:spPr/>
    </dgm:pt>
    <dgm:pt modelId="{3EA25CAF-266E-4FE6-BBD6-79A892824517}" type="pres">
      <dgm:prSet presAssocID="{921CDDED-33CC-4356-A375-1FCC8CFD0025}" presName="childNode1tx" presStyleLbl="bgAcc1" presStyleIdx="0" presStyleCnt="2">
        <dgm:presLayoutVars>
          <dgm:bulletEnabled val="1"/>
        </dgm:presLayoutVars>
      </dgm:prSet>
      <dgm:spPr/>
    </dgm:pt>
    <dgm:pt modelId="{A678E0EC-027A-43A7-A14F-A1D37E150FD5}" type="pres">
      <dgm:prSet presAssocID="{921CDDED-33CC-4356-A375-1FCC8CFD0025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75DAB9A4-5DEE-426A-9639-43F8BA881499}" type="pres">
      <dgm:prSet presAssocID="{921CDDED-33CC-4356-A375-1FCC8CFD0025}" presName="connSite1" presStyleCnt="0"/>
      <dgm:spPr/>
    </dgm:pt>
    <dgm:pt modelId="{F7E9B347-3017-4FE5-B616-CD5E400B24A4}" type="pres">
      <dgm:prSet presAssocID="{6E581261-8D03-40F9-AABE-B1AED0FC7136}" presName="Name9" presStyleLbl="sibTrans2D1" presStyleIdx="0" presStyleCnt="1"/>
      <dgm:spPr/>
    </dgm:pt>
    <dgm:pt modelId="{6CF39E0D-9138-40E9-A834-DDAD420E0857}" type="pres">
      <dgm:prSet presAssocID="{062CC36C-AFEC-4099-9C9E-C8CC364BA761}" presName="composite2" presStyleCnt="0"/>
      <dgm:spPr/>
    </dgm:pt>
    <dgm:pt modelId="{5D720724-54BF-4CDF-8706-604AB1EED7B9}" type="pres">
      <dgm:prSet presAssocID="{062CC36C-AFEC-4099-9C9E-C8CC364BA761}" presName="dummyNode2" presStyleLbl="node1" presStyleIdx="0" presStyleCnt="2"/>
      <dgm:spPr/>
    </dgm:pt>
    <dgm:pt modelId="{0B6DA620-E0E1-43F4-91C8-AC7C541BE8F6}" type="pres">
      <dgm:prSet presAssocID="{062CC36C-AFEC-4099-9C9E-C8CC364BA761}" presName="childNode2" presStyleLbl="bgAcc1" presStyleIdx="1" presStyleCnt="2" custScaleY="123157" custLinFactNeighborY="9520">
        <dgm:presLayoutVars>
          <dgm:bulletEnabled val="1"/>
        </dgm:presLayoutVars>
      </dgm:prSet>
      <dgm:spPr/>
    </dgm:pt>
    <dgm:pt modelId="{CA718A80-92EF-4521-9853-FFED2617CB3E}" type="pres">
      <dgm:prSet presAssocID="{062CC36C-AFEC-4099-9C9E-C8CC364BA761}" presName="childNode2tx" presStyleLbl="bgAcc1" presStyleIdx="1" presStyleCnt="2">
        <dgm:presLayoutVars>
          <dgm:bulletEnabled val="1"/>
        </dgm:presLayoutVars>
      </dgm:prSet>
      <dgm:spPr/>
    </dgm:pt>
    <dgm:pt modelId="{C3A72D44-20D6-4527-9891-B98A4E25E1A2}" type="pres">
      <dgm:prSet presAssocID="{062CC36C-AFEC-4099-9C9E-C8CC364BA761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DCC43518-77C1-4327-9BD5-37A43BD7895F}" type="pres">
      <dgm:prSet presAssocID="{062CC36C-AFEC-4099-9C9E-C8CC364BA761}" presName="connSite2" presStyleCnt="0"/>
      <dgm:spPr/>
    </dgm:pt>
  </dgm:ptLst>
  <dgm:cxnLst>
    <dgm:cxn modelId="{9EE4BA0B-842E-4482-B69E-DA322B0C5D12}" srcId="{921CDDED-33CC-4356-A375-1FCC8CFD0025}" destId="{F1471AE3-D2AC-49D8-92FA-5E7CA9B1242A}" srcOrd="0" destOrd="0" parTransId="{4781B4E0-1A09-4CB5-9DD8-9AEEE933EE00}" sibTransId="{866AF898-ADB4-4B25-A732-98FAF761BE51}"/>
    <dgm:cxn modelId="{CF9F4F11-7DD5-4568-9A5F-C0F578C34F24}" type="presOf" srcId="{E505D99D-6BF5-4666-A76D-AFA005C60446}" destId="{0B6DA620-E0E1-43F4-91C8-AC7C541BE8F6}" srcOrd="0" destOrd="0" presId="urn:microsoft.com/office/officeart/2005/8/layout/hProcess4"/>
    <dgm:cxn modelId="{082EFE14-7E86-4245-B3BC-69139CBF7A4B}" type="presOf" srcId="{F1471AE3-D2AC-49D8-92FA-5E7CA9B1242A}" destId="{50095D09-E147-45D5-B3F8-A7A0F988D673}" srcOrd="0" destOrd="0" presId="urn:microsoft.com/office/officeart/2005/8/layout/hProcess4"/>
    <dgm:cxn modelId="{CBBFBA19-6C72-420D-9AAA-10217AFED9D3}" type="presOf" srcId="{921CDDED-33CC-4356-A375-1FCC8CFD0025}" destId="{A678E0EC-027A-43A7-A14F-A1D37E150FD5}" srcOrd="0" destOrd="0" presId="urn:microsoft.com/office/officeart/2005/8/layout/hProcess4"/>
    <dgm:cxn modelId="{CF8C0323-6DC6-4293-B32A-BD2E69DBE792}" srcId="{062CC36C-AFEC-4099-9C9E-C8CC364BA761}" destId="{E505D99D-6BF5-4666-A76D-AFA005C60446}" srcOrd="0" destOrd="0" parTransId="{DE724510-CFAE-4FFA-AD67-E4633B2572F9}" sibTransId="{AA0B7623-868D-4AA9-87CB-1F47CE46FEC7}"/>
    <dgm:cxn modelId="{70B2F13D-F7EF-4898-B3D5-4D2A1010D903}" srcId="{DD16B0CB-D63B-4966-92A7-D2EEF6873CDC}" destId="{062CC36C-AFEC-4099-9C9E-C8CC364BA761}" srcOrd="1" destOrd="0" parTransId="{EADF9D81-F953-420A-BDCF-0B24408401DD}" sibTransId="{905ED162-F9CB-4DAF-90DE-50613FF49F14}"/>
    <dgm:cxn modelId="{A87F7956-C0E8-43DA-8E11-56E8A4C750B5}" type="presOf" srcId="{F1471AE3-D2AC-49D8-92FA-5E7CA9B1242A}" destId="{3EA25CAF-266E-4FE6-BBD6-79A892824517}" srcOrd="1" destOrd="0" presId="urn:microsoft.com/office/officeart/2005/8/layout/hProcess4"/>
    <dgm:cxn modelId="{FC2AA585-B3F6-4AD8-A609-A0162E44EBF2}" type="presOf" srcId="{062CC36C-AFEC-4099-9C9E-C8CC364BA761}" destId="{C3A72D44-20D6-4527-9891-B98A4E25E1A2}" srcOrd="0" destOrd="0" presId="urn:microsoft.com/office/officeart/2005/8/layout/hProcess4"/>
    <dgm:cxn modelId="{1DF2CB91-075D-48CF-85CC-E69D9ABE7DC2}" srcId="{DD16B0CB-D63B-4966-92A7-D2EEF6873CDC}" destId="{921CDDED-33CC-4356-A375-1FCC8CFD0025}" srcOrd="0" destOrd="0" parTransId="{1FE28E58-B7E2-416A-9020-A34128625B74}" sibTransId="{6E581261-8D03-40F9-AABE-B1AED0FC7136}"/>
    <dgm:cxn modelId="{18FEADB1-A2A6-4546-9717-43372D2AF49B}" type="presOf" srcId="{6E581261-8D03-40F9-AABE-B1AED0FC7136}" destId="{F7E9B347-3017-4FE5-B616-CD5E400B24A4}" srcOrd="0" destOrd="0" presId="urn:microsoft.com/office/officeart/2005/8/layout/hProcess4"/>
    <dgm:cxn modelId="{8FA974B4-334D-4152-95C2-6E110057D421}" type="presOf" srcId="{E505D99D-6BF5-4666-A76D-AFA005C60446}" destId="{CA718A80-92EF-4521-9853-FFED2617CB3E}" srcOrd="1" destOrd="0" presId="urn:microsoft.com/office/officeart/2005/8/layout/hProcess4"/>
    <dgm:cxn modelId="{568CF9C3-1F4C-4903-97ED-DA0F9E3DF8B2}" type="presOf" srcId="{DD16B0CB-D63B-4966-92A7-D2EEF6873CDC}" destId="{ECFC98ED-3D4F-4144-8066-775EA76F57CB}" srcOrd="0" destOrd="0" presId="urn:microsoft.com/office/officeart/2005/8/layout/hProcess4"/>
    <dgm:cxn modelId="{F3D0CB52-3F04-4819-9810-C9B78DF4AA7C}" type="presParOf" srcId="{ECFC98ED-3D4F-4144-8066-775EA76F57CB}" destId="{BEF94AA1-21F8-47B1-802B-F0808224B9C8}" srcOrd="0" destOrd="0" presId="urn:microsoft.com/office/officeart/2005/8/layout/hProcess4"/>
    <dgm:cxn modelId="{82709AE7-FF6A-4019-AF05-3DF401E1299E}" type="presParOf" srcId="{ECFC98ED-3D4F-4144-8066-775EA76F57CB}" destId="{94FCC037-E8D5-406D-825A-8DFC45371EFE}" srcOrd="1" destOrd="0" presId="urn:microsoft.com/office/officeart/2005/8/layout/hProcess4"/>
    <dgm:cxn modelId="{52106C78-05A4-48CF-B8A9-CCEEEF0A77E4}" type="presParOf" srcId="{ECFC98ED-3D4F-4144-8066-775EA76F57CB}" destId="{5C43FB89-49AF-43CE-9B73-51A13C010D20}" srcOrd="2" destOrd="0" presId="urn:microsoft.com/office/officeart/2005/8/layout/hProcess4"/>
    <dgm:cxn modelId="{8A0D7A59-FE6C-4DD3-BAA1-58D346CCDDF0}" type="presParOf" srcId="{5C43FB89-49AF-43CE-9B73-51A13C010D20}" destId="{818FC9AE-244F-4A1A-B3D6-30731FB36C7F}" srcOrd="0" destOrd="0" presId="urn:microsoft.com/office/officeart/2005/8/layout/hProcess4"/>
    <dgm:cxn modelId="{8F09CEAA-FF6E-4A91-9F8E-C487493D11BF}" type="presParOf" srcId="{818FC9AE-244F-4A1A-B3D6-30731FB36C7F}" destId="{D924F220-D07B-4DA9-B4AC-B24A7C13D881}" srcOrd="0" destOrd="0" presId="urn:microsoft.com/office/officeart/2005/8/layout/hProcess4"/>
    <dgm:cxn modelId="{DD61A128-99D3-4BD1-A8B5-3DD1A9335603}" type="presParOf" srcId="{818FC9AE-244F-4A1A-B3D6-30731FB36C7F}" destId="{50095D09-E147-45D5-B3F8-A7A0F988D673}" srcOrd="1" destOrd="0" presId="urn:microsoft.com/office/officeart/2005/8/layout/hProcess4"/>
    <dgm:cxn modelId="{30092130-5036-4235-97DC-066CE989BD11}" type="presParOf" srcId="{818FC9AE-244F-4A1A-B3D6-30731FB36C7F}" destId="{3EA25CAF-266E-4FE6-BBD6-79A892824517}" srcOrd="2" destOrd="0" presId="urn:microsoft.com/office/officeart/2005/8/layout/hProcess4"/>
    <dgm:cxn modelId="{CE08BB52-6515-4773-8087-88FF7A19C57E}" type="presParOf" srcId="{818FC9AE-244F-4A1A-B3D6-30731FB36C7F}" destId="{A678E0EC-027A-43A7-A14F-A1D37E150FD5}" srcOrd="3" destOrd="0" presId="urn:microsoft.com/office/officeart/2005/8/layout/hProcess4"/>
    <dgm:cxn modelId="{7434C046-643C-49EA-A720-2F2283BC69C7}" type="presParOf" srcId="{818FC9AE-244F-4A1A-B3D6-30731FB36C7F}" destId="{75DAB9A4-5DEE-426A-9639-43F8BA881499}" srcOrd="4" destOrd="0" presId="urn:microsoft.com/office/officeart/2005/8/layout/hProcess4"/>
    <dgm:cxn modelId="{3E978951-2A73-47CE-A7B5-C1DC2318D079}" type="presParOf" srcId="{5C43FB89-49AF-43CE-9B73-51A13C010D20}" destId="{F7E9B347-3017-4FE5-B616-CD5E400B24A4}" srcOrd="1" destOrd="0" presId="urn:microsoft.com/office/officeart/2005/8/layout/hProcess4"/>
    <dgm:cxn modelId="{48C5CEF4-7CE8-434F-88FD-EFC442BDB9A1}" type="presParOf" srcId="{5C43FB89-49AF-43CE-9B73-51A13C010D20}" destId="{6CF39E0D-9138-40E9-A834-DDAD420E0857}" srcOrd="2" destOrd="0" presId="urn:microsoft.com/office/officeart/2005/8/layout/hProcess4"/>
    <dgm:cxn modelId="{0B4F8FA5-F27C-4CA0-8109-A2301BBEBE17}" type="presParOf" srcId="{6CF39E0D-9138-40E9-A834-DDAD420E0857}" destId="{5D720724-54BF-4CDF-8706-604AB1EED7B9}" srcOrd="0" destOrd="0" presId="urn:microsoft.com/office/officeart/2005/8/layout/hProcess4"/>
    <dgm:cxn modelId="{8E035374-E9B3-42C7-867A-9533B6DB88EF}" type="presParOf" srcId="{6CF39E0D-9138-40E9-A834-DDAD420E0857}" destId="{0B6DA620-E0E1-43F4-91C8-AC7C541BE8F6}" srcOrd="1" destOrd="0" presId="urn:microsoft.com/office/officeart/2005/8/layout/hProcess4"/>
    <dgm:cxn modelId="{AC830C31-6B0F-4749-B2BF-02A0E7C2AB02}" type="presParOf" srcId="{6CF39E0D-9138-40E9-A834-DDAD420E0857}" destId="{CA718A80-92EF-4521-9853-FFED2617CB3E}" srcOrd="2" destOrd="0" presId="urn:microsoft.com/office/officeart/2005/8/layout/hProcess4"/>
    <dgm:cxn modelId="{E071B830-CDE3-4062-A511-8A9FCC947C3B}" type="presParOf" srcId="{6CF39E0D-9138-40E9-A834-DDAD420E0857}" destId="{C3A72D44-20D6-4527-9891-B98A4E25E1A2}" srcOrd="3" destOrd="0" presId="urn:microsoft.com/office/officeart/2005/8/layout/hProcess4"/>
    <dgm:cxn modelId="{25964BD5-77B8-4A22-99B8-3AC899132C39}" type="presParOf" srcId="{6CF39E0D-9138-40E9-A834-DDAD420E0857}" destId="{DCC43518-77C1-4327-9BD5-37A43BD7895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95D09-E147-45D5-B3F8-A7A0F988D673}">
      <dsp:nvSpPr>
        <dsp:cNvPr id="0" name=""/>
        <dsp:cNvSpPr/>
      </dsp:nvSpPr>
      <dsp:spPr>
        <a:xfrm>
          <a:off x="2790909" y="579397"/>
          <a:ext cx="1349859" cy="1113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kern="1200" dirty="0"/>
            <a:t>Acceder al buscador de trámites</a:t>
          </a:r>
          <a:endParaRPr lang="es-EC" sz="1600" kern="1200" dirty="0"/>
        </a:p>
      </dsp:txBody>
      <dsp:txXfrm>
        <a:off x="2816530" y="605018"/>
        <a:ext cx="1298617" cy="823534"/>
      </dsp:txXfrm>
    </dsp:sp>
    <dsp:sp modelId="{F7E9B347-3017-4FE5-B616-CD5E400B24A4}">
      <dsp:nvSpPr>
        <dsp:cNvPr id="0" name=""/>
        <dsp:cNvSpPr/>
      </dsp:nvSpPr>
      <dsp:spPr>
        <a:xfrm>
          <a:off x="3508577" y="647963"/>
          <a:ext cx="1859245" cy="1859245"/>
        </a:xfrm>
        <a:prstGeom prst="leftCircularArrow">
          <a:avLst>
            <a:gd name="adj1" fmla="val 5101"/>
            <a:gd name="adj2" fmla="val 658230"/>
            <a:gd name="adj3" fmla="val 2689559"/>
            <a:gd name="adj4" fmla="val 9280307"/>
            <a:gd name="adj5" fmla="val 595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8E0EC-027A-43A7-A14F-A1D37E150FD5}">
      <dsp:nvSpPr>
        <dsp:cNvPr id="0" name=""/>
        <dsp:cNvSpPr/>
      </dsp:nvSpPr>
      <dsp:spPr>
        <a:xfrm>
          <a:off x="3090878" y="1454173"/>
          <a:ext cx="1199874" cy="47715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</a:p>
      </dsp:txBody>
      <dsp:txXfrm>
        <a:off x="3104853" y="1468148"/>
        <a:ext cx="1171924" cy="449200"/>
      </dsp:txXfrm>
    </dsp:sp>
    <dsp:sp modelId="{0B6DA620-E0E1-43F4-91C8-AC7C541BE8F6}">
      <dsp:nvSpPr>
        <dsp:cNvPr id="0" name=""/>
        <dsp:cNvSpPr/>
      </dsp:nvSpPr>
      <dsp:spPr>
        <a:xfrm>
          <a:off x="4742411" y="555558"/>
          <a:ext cx="1349859" cy="1371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100" kern="1200" dirty="0"/>
            <a:t>Identificar el trámite: Emisión de Salvoconducto para circulación durante emergencia sanitaria por Covid-19</a:t>
          </a:r>
          <a:endParaRPr lang="es-EC" sz="1100" kern="1200" dirty="0"/>
        </a:p>
      </dsp:txBody>
      <dsp:txXfrm>
        <a:off x="4773965" y="880934"/>
        <a:ext cx="1286751" cy="1014240"/>
      </dsp:txXfrm>
    </dsp:sp>
    <dsp:sp modelId="{C3A72D44-20D6-4527-9891-B98A4E25E1A2}">
      <dsp:nvSpPr>
        <dsp:cNvPr id="0" name=""/>
        <dsp:cNvSpPr/>
      </dsp:nvSpPr>
      <dsp:spPr>
        <a:xfrm>
          <a:off x="5042379" y="339901"/>
          <a:ext cx="1199874" cy="47715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</a:p>
      </dsp:txBody>
      <dsp:txXfrm>
        <a:off x="5056354" y="353876"/>
        <a:ext cx="1171924" cy="44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1BBC4-730C-413E-9287-BFC024936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08AE5D-E6D2-4B44-B3DA-D2A806F17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33605-E3A8-4D80-A40A-08425BD6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D15B7-4E05-4511-8E65-9AFEB42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04D3B2-D006-4527-ADFF-FA9DFC97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8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2C1BE-64C6-475A-A470-55D061B7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39A47A-9384-4589-BF06-630131B4B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FF7F7-5B6C-4E2E-B602-184C7E27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A94FF-3007-4C11-A975-D312C9E4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B28C4-0823-433A-ACFE-8E1C6DF4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B0090A-0281-4B35-BCEF-512769983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AA4AEE-320A-4749-8004-8FC4F2B37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44008-E1DB-4AF2-9077-FB5FE48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A1F7AA-A3D9-412F-9903-EF1B555C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AD2D5-F0D0-419C-9A77-00E28DC7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5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0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49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4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84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05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26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47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68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3200401"/>
            <a:ext cx="14530917" cy="9051925"/>
          </a:xfr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59718" y="3200401"/>
            <a:ext cx="14530916" cy="9051925"/>
          </a:xfr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99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69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49"/>
            </a:lvl2pPr>
            <a:lvl3pPr>
              <a:defRPr sz="284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EB82F-4AE6-4163-A4EF-17EA2A73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AD5F2D-6AB5-4BC8-8C15-2F8357FFD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F4978-E034-4C04-B6BE-EDA9D452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B9551-75A2-4378-8437-79AC9A75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E3B0C-A069-4148-8AE7-D5AF0814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211" indent="0">
              <a:buNone/>
              <a:defRPr sz="3349"/>
            </a:lvl2pPr>
            <a:lvl3pPr marL="1088421" indent="0">
              <a:buNone/>
              <a:defRPr sz="2849"/>
            </a:lvl3pPr>
            <a:lvl4pPr marL="1632632" indent="0">
              <a:buNone/>
              <a:defRPr sz="2400"/>
            </a:lvl4pPr>
            <a:lvl5pPr marL="2176843" indent="0">
              <a:buNone/>
              <a:defRPr sz="2400"/>
            </a:lvl5pPr>
            <a:lvl6pPr marL="2721053" indent="0">
              <a:buNone/>
              <a:defRPr sz="2400"/>
            </a:lvl6pPr>
            <a:lvl7pPr marL="3265264" indent="0">
              <a:buNone/>
              <a:defRPr sz="2400"/>
            </a:lvl7pPr>
            <a:lvl8pPr marL="3809474" indent="0">
              <a:buNone/>
              <a:defRPr sz="2400"/>
            </a:lvl8pPr>
            <a:lvl9pPr marL="435368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0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75434" y="549275"/>
            <a:ext cx="7315200" cy="1170305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1" y="549275"/>
            <a:ext cx="21746633" cy="1170305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5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7B264-D8B1-4D50-9BA6-39EA08A0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F6347-9369-452A-855F-09C20A6D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C24903-324A-4A24-90C5-0CBA8509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B905C4-B636-4051-AF6B-2C43787A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153FD-8BAA-4F8A-A90C-966A933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4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1DE8D-44B8-42B4-8937-3A0EDFFA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AE99A2-3F0D-4963-A6BC-9FCFE9668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277C19-6BFA-4882-A51D-0039E5A6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805888-06F7-4AA9-88BB-8420E560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1C79C4-7CFB-4930-8F81-455058FC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B16F09-3A3C-41ED-AE62-E0CFF7B7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3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E285F-7C25-452D-BBEB-517343EF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AB1A22-8C10-4B72-9BA0-0F26C1B1A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41023F-1DAC-4C73-A0F4-0E6B76E0B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7BFD0-C819-46AC-BDE9-DFCAAE8C4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07CFE2-6AEC-46A6-B7D2-2DEBD364C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7E56FE-E9BE-4A6C-AA54-2E940B19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B29B2A-62DD-4CD9-BABB-15E568A4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5858D6-17EE-4E32-AB6D-044629ED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D7D1E-ACCF-4EE9-8A66-834F7061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0BF161-C36F-4C66-9A75-1929ACAF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340040-8C09-48BE-A1A3-0A25E072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88DBCC-6E7F-43C4-8F01-25ED52AA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13EA38-7CDF-41D2-BA46-81D6E48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DB0402-4D49-4D33-8AA0-BC1977D6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53F38B-D0F8-4524-9EC3-D3D56764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3BFB6-5FD7-4612-9878-49F603CB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7C6BA7-2D6A-46FD-8F9E-9D14B6E59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4445D9-5D64-4056-94F9-33BE31980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62C2B1-9CBC-4183-9489-1F8A24BB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5FB243-8F2C-4DE8-B9A3-05D44322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CA52EF-AFF6-4263-99FA-3C7D594B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AFBE4-9686-4E22-8FB6-36D4E692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E20AC-A7B9-49E5-B870-96F647C79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FD2154-E237-48AF-ACB6-9A2916E10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3C5B08-F313-4C13-BB21-1CCC87B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A8843D-CBC4-4C8F-B0A9-E0C1CD92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6063E-0591-4FDF-966B-2E1C38C6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B12D21-163B-4EDA-A4CC-D18D7296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2E3221-DD4D-4201-B035-13D6D7D9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EC0F55-74C6-409A-821A-106174CCA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D2E34F-FDDC-46FD-8144-2BA1C08A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2BCD7-53FC-4F68-8CC2-57EA7D1D9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5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CAE99-8B30-4448-91DD-B4F62A8AC657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C386-AD4C-1242-B9BE-F88F8770C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4421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544211" rtl="0" eaLnBrk="1" latinLnBrk="0" hangingPunct="1">
        <a:spcBef>
          <a:spcPct val="20000"/>
        </a:spcBef>
        <a:buFont typeface="Arial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544211" rtl="0" eaLnBrk="1" latinLnBrk="0" hangingPunct="1">
        <a:spcBef>
          <a:spcPct val="20000"/>
        </a:spcBef>
        <a:buFont typeface="Arial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544211" rtl="0" eaLnBrk="1" latinLnBrk="0" hangingPunct="1">
        <a:spcBef>
          <a:spcPct val="20000"/>
        </a:spcBef>
        <a:buFont typeface="Arial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544211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544211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5442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5442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5442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5442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adas-01.png">
            <a:extLst>
              <a:ext uri="{FF2B5EF4-FFF2-40B4-BE49-F238E27FC236}">
                <a16:creationId xmlns:a16="http://schemas.microsoft.com/office/drawing/2014/main" id="{7EBB2961-6566-F74F-9AB2-E3777DCB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12191937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100299-4BBB-4999-B1A0-7FC5F9EE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3959323"/>
            <a:ext cx="11220451" cy="1905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personas que han sido sancionadas por mal uso del salvoconducto con multa, retiro del vehículo o detención, </a:t>
            </a:r>
            <a:r>
              <a:rPr lang="es-EC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prodrán sacar otro salvoconducto durante el tiempo de la emergencia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es-EC" sz="2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9F60A1-C3BA-44A9-8849-0A8A7D2F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14" y="888871"/>
            <a:ext cx="4822370" cy="30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4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447"/>
            <a:ext cx="12187874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AB45DB82-5725-E547-87D6-A9E066749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10" y="5878295"/>
            <a:ext cx="4203957" cy="7906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94203E-F010-9243-9EF4-2E1C5A508A0A}"/>
              </a:ext>
            </a:extLst>
          </p:cNvPr>
          <p:cNvSpPr txBox="1"/>
          <p:nvPr/>
        </p:nvSpPr>
        <p:spPr>
          <a:xfrm>
            <a:off x="2533650" y="-4610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dirty="0"/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737A0CD0-3EAC-B34A-9BA5-7F1C0CA09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67759"/>
              </p:ext>
            </p:extLst>
          </p:nvPr>
        </p:nvGraphicFramePr>
        <p:xfrm>
          <a:off x="543344" y="1297508"/>
          <a:ext cx="11248805" cy="52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uadroTexto 37">
            <a:extLst>
              <a:ext uri="{FF2B5EF4-FFF2-40B4-BE49-F238E27FC236}">
                <a16:creationId xmlns:a16="http://schemas.microsoft.com/office/drawing/2014/main" id="{12CFCD48-126D-7242-BB50-63E520F47A19}"/>
              </a:ext>
            </a:extLst>
          </p:cNvPr>
          <p:cNvSpPr txBox="1"/>
          <p:nvPr/>
        </p:nvSpPr>
        <p:spPr>
          <a:xfrm>
            <a:off x="-55214" y="1078595"/>
            <a:ext cx="1113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Se ha </a:t>
            </a:r>
            <a:r>
              <a:rPr lang="es-EC" sz="1400" b="1" dirty="0"/>
              <a:t>autorizado la emisión del 51% de salvoconductos solicitados</a:t>
            </a:r>
            <a:r>
              <a:rPr lang="es-EC" sz="1400" dirty="0"/>
              <a:t>, en promedio. 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4643D127-AD89-6341-93DF-8ECBF0F58C80}"/>
              </a:ext>
            </a:extLst>
          </p:cNvPr>
          <p:cNvCxnSpPr>
            <a:cxnSpLocks/>
          </p:cNvCxnSpPr>
          <p:nvPr/>
        </p:nvCxnSpPr>
        <p:spPr>
          <a:xfrm>
            <a:off x="2237011" y="1678441"/>
            <a:ext cx="0" cy="3136685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7622222-DF39-4540-A880-4E7D9424AAFF}"/>
              </a:ext>
            </a:extLst>
          </p:cNvPr>
          <p:cNvCxnSpPr>
            <a:cxnSpLocks/>
          </p:cNvCxnSpPr>
          <p:nvPr/>
        </p:nvCxnSpPr>
        <p:spPr>
          <a:xfrm>
            <a:off x="3796145" y="2687782"/>
            <a:ext cx="775" cy="2146354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8E0B847-67FD-D24E-957A-928FD4635B4A}"/>
              </a:ext>
            </a:extLst>
          </p:cNvPr>
          <p:cNvCxnSpPr>
            <a:cxnSpLocks/>
          </p:cNvCxnSpPr>
          <p:nvPr/>
        </p:nvCxnSpPr>
        <p:spPr>
          <a:xfrm>
            <a:off x="5513074" y="2657752"/>
            <a:ext cx="0" cy="2188756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2093A30-255C-6349-BA07-E3403733C3F1}"/>
              </a:ext>
            </a:extLst>
          </p:cNvPr>
          <p:cNvCxnSpPr>
            <a:cxnSpLocks/>
          </p:cNvCxnSpPr>
          <p:nvPr/>
        </p:nvCxnSpPr>
        <p:spPr>
          <a:xfrm>
            <a:off x="7189473" y="2657752"/>
            <a:ext cx="0" cy="2182131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65A1E0EA-3DD2-5C40-B9C8-2F48E919E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456430"/>
              </p:ext>
            </p:extLst>
          </p:nvPr>
        </p:nvGraphicFramePr>
        <p:xfrm>
          <a:off x="9029077" y="3246784"/>
          <a:ext cx="2763073" cy="250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itle 1">
            <a:extLst>
              <a:ext uri="{FF2B5EF4-FFF2-40B4-BE49-F238E27FC236}">
                <a16:creationId xmlns:a16="http://schemas.microsoft.com/office/drawing/2014/main" id="{F9F0F958-B70D-B94B-B816-BBF3FCCB2F0D}"/>
              </a:ext>
            </a:extLst>
          </p:cNvPr>
          <p:cNvSpPr txBox="1">
            <a:spLocks/>
          </p:cNvSpPr>
          <p:nvPr/>
        </p:nvSpPr>
        <p:spPr>
          <a:xfrm>
            <a:off x="549008" y="579079"/>
            <a:ext cx="10783198" cy="645858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44211"/>
            <a:r>
              <a:rPr lang="es-ES_tradnl" sz="36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Salvoconductos para circulación: Solicitados y emitidos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3868CE-A22D-5C45-9740-086B9295E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1" y="6300686"/>
            <a:ext cx="2552700" cy="368300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6F0FE612-EFDC-8B4B-A6BE-C0AAA1E746A3}"/>
              </a:ext>
            </a:extLst>
          </p:cNvPr>
          <p:cNvSpPr/>
          <p:nvPr/>
        </p:nvSpPr>
        <p:spPr>
          <a:xfrm>
            <a:off x="68833" y="6228115"/>
            <a:ext cx="6095206" cy="4358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490" marR="0" lvl="0" indent="0" algn="l" defTabSz="54421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Corte: al 19/04/2020 05:00 am. *Marzo se reporta desde el 17/03</a:t>
            </a:r>
          </a:p>
          <a:p>
            <a:pPr marL="449490" marR="0" lvl="0" indent="0" algn="l" defTabSz="54421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Ministerio de Gobierno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5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624E854E-7034-2940-9E83-AEB6AF256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83144"/>
              </p:ext>
            </p:extLst>
          </p:nvPr>
        </p:nvGraphicFramePr>
        <p:xfrm>
          <a:off x="693019" y="2334424"/>
          <a:ext cx="7160079" cy="2189152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2386693">
                  <a:extLst>
                    <a:ext uri="{9D8B030D-6E8A-4147-A177-3AD203B41FA5}">
                      <a16:colId xmlns:a16="http://schemas.microsoft.com/office/drawing/2014/main" val="1838868163"/>
                    </a:ext>
                  </a:extLst>
                </a:gridCol>
                <a:gridCol w="2386693">
                  <a:extLst>
                    <a:ext uri="{9D8B030D-6E8A-4147-A177-3AD203B41FA5}">
                      <a16:colId xmlns:a16="http://schemas.microsoft.com/office/drawing/2014/main" val="1311951596"/>
                    </a:ext>
                  </a:extLst>
                </a:gridCol>
                <a:gridCol w="2386693">
                  <a:extLst>
                    <a:ext uri="{9D8B030D-6E8A-4147-A177-3AD203B41FA5}">
                      <a16:colId xmlns:a16="http://schemas.microsoft.com/office/drawing/2014/main" val="3331004300"/>
                    </a:ext>
                  </a:extLst>
                </a:gridCol>
              </a:tblGrid>
              <a:tr h="530205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Mes</a:t>
                      </a:r>
                    </a:p>
                  </a:txBody>
                  <a:tcPr marL="242488" marR="242488" marT="121244" marB="12124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Solicitados</a:t>
                      </a:r>
                    </a:p>
                  </a:txBody>
                  <a:tcPr marL="242488" marR="242488" marT="121244" marB="12124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Emitidos</a:t>
                      </a:r>
                    </a:p>
                  </a:txBody>
                  <a:tcPr marL="242488" marR="242488" marT="121244" marB="121244" anchor="b"/>
                </a:tc>
                <a:extLst>
                  <a:ext uri="{0D108BD9-81ED-4DB2-BD59-A6C34878D82A}">
                    <a16:rowId xmlns:a16="http://schemas.microsoft.com/office/drawing/2014/main" val="4172595793"/>
                  </a:ext>
                </a:extLst>
              </a:tr>
              <a:tr h="530205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Marzo*</a:t>
                      </a:r>
                    </a:p>
                  </a:txBody>
                  <a:tcPr marL="242488" marR="242488" marT="121244" marB="12124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2.552.218</a:t>
                      </a:r>
                    </a:p>
                  </a:txBody>
                  <a:tcPr marL="242488" marR="242488" marT="121244" marB="12124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/>
                        <a:t>1.266.300</a:t>
                      </a:r>
                      <a:endParaRPr lang="es-EC" sz="2000" dirty="0"/>
                    </a:p>
                  </a:txBody>
                  <a:tcPr marL="242488" marR="242488" marT="121244" marB="121244" anchor="b"/>
                </a:tc>
                <a:extLst>
                  <a:ext uri="{0D108BD9-81ED-4DB2-BD59-A6C34878D82A}">
                    <a16:rowId xmlns:a16="http://schemas.microsoft.com/office/drawing/2014/main" val="680019518"/>
                  </a:ext>
                </a:extLst>
              </a:tr>
              <a:tr h="530205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Abril</a:t>
                      </a:r>
                    </a:p>
                  </a:txBody>
                  <a:tcPr marL="242488" marR="242488" marT="121244" marB="12124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2.207.989</a:t>
                      </a:r>
                    </a:p>
                  </a:txBody>
                  <a:tcPr marL="242488" marR="242488" marT="121244" marB="12124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1.121.454</a:t>
                      </a:r>
                    </a:p>
                  </a:txBody>
                  <a:tcPr marL="242488" marR="242488" marT="121244" marB="121244" anchor="b"/>
                </a:tc>
                <a:extLst>
                  <a:ext uri="{0D108BD9-81ED-4DB2-BD59-A6C34878D82A}">
                    <a16:rowId xmlns:a16="http://schemas.microsoft.com/office/drawing/2014/main" val="2188395472"/>
                  </a:ext>
                </a:extLst>
              </a:tr>
              <a:tr h="530205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Total</a:t>
                      </a:r>
                    </a:p>
                  </a:txBody>
                  <a:tcPr marL="242488" marR="242488" marT="121244" marB="12124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4.760.207</a:t>
                      </a:r>
                    </a:p>
                  </a:txBody>
                  <a:tcPr marL="242488" marR="242488" marT="121244" marB="12124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2.387.754</a:t>
                      </a:r>
                    </a:p>
                  </a:txBody>
                  <a:tcPr marL="242488" marR="242488" marT="121244" marB="121244" anchor="b"/>
                </a:tc>
                <a:extLst>
                  <a:ext uri="{0D108BD9-81ED-4DB2-BD59-A6C34878D82A}">
                    <a16:rowId xmlns:a16="http://schemas.microsoft.com/office/drawing/2014/main" val="1209025008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D25D9A4-8BBA-C043-8869-8394805A2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675085"/>
              </p:ext>
            </p:extLst>
          </p:nvPr>
        </p:nvGraphicFramePr>
        <p:xfrm>
          <a:off x="8515351" y="1890296"/>
          <a:ext cx="3410150" cy="352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B31AE75-7522-D04E-B1C2-FADF5324A58C}"/>
              </a:ext>
            </a:extLst>
          </p:cNvPr>
          <p:cNvSpPr txBox="1"/>
          <p:nvPr/>
        </p:nvSpPr>
        <p:spPr>
          <a:xfrm>
            <a:off x="-1295230" y="5068822"/>
            <a:ext cx="1113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Se ha </a:t>
            </a:r>
            <a:r>
              <a:rPr lang="es-EC" sz="1600" b="1" dirty="0"/>
              <a:t>autorizado la emisión del 51% de salvoconductos solicitados</a:t>
            </a:r>
            <a:r>
              <a:rPr lang="es-EC" sz="1600" dirty="0"/>
              <a:t>, en promedio.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9B2E4-FB3A-9746-9840-D1BD7D92B1FE}"/>
              </a:ext>
            </a:extLst>
          </p:cNvPr>
          <p:cNvSpPr txBox="1">
            <a:spLocks/>
          </p:cNvSpPr>
          <p:nvPr/>
        </p:nvSpPr>
        <p:spPr>
          <a:xfrm>
            <a:off x="396608" y="529915"/>
            <a:ext cx="10783198" cy="645858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44211"/>
            <a:r>
              <a:rPr lang="es-ES_tradnl" sz="36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Salvoconductos para circulación: Solicitados y emitidos</a:t>
            </a:r>
          </a:p>
        </p:txBody>
      </p:sp>
    </p:spTree>
    <p:extLst>
      <p:ext uri="{BB962C8B-B14F-4D97-AF65-F5344CB8AC3E}">
        <p14:creationId xmlns:p14="http://schemas.microsoft.com/office/powerpoint/2010/main" val="76795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BB0F99A-0A0C-4630-B05A-56A067144684}"/>
              </a:ext>
            </a:extLst>
          </p:cNvPr>
          <p:cNvSpPr txBox="1">
            <a:spLocks/>
          </p:cNvSpPr>
          <p:nvPr/>
        </p:nvSpPr>
        <p:spPr>
          <a:xfrm>
            <a:off x="5175891" y="2971631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Sanciones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incumplimiento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del toque de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queda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 la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restricción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número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placa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26A082-31A2-444C-B7B5-926234330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" r="4" b="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FA375B-8146-449A-BDCC-D231AA553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8" r="4" b="4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E6F816-B723-448A-8380-F4137F0F66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22" r="4" b="4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CA3B943-7668-4A8F-8236-3272D69990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2" r="4" b="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9EB23B-41AA-4E5E-B26B-149499C95715}"/>
              </a:ext>
            </a:extLst>
          </p:cNvPr>
          <p:cNvSpPr txBox="1"/>
          <p:nvPr/>
        </p:nvSpPr>
        <p:spPr>
          <a:xfrm>
            <a:off x="1490867" y="56634"/>
            <a:ext cx="279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C" b="1" dirty="0"/>
              <a:t>Primera infracción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0DC9F39-60CD-44F1-90FD-569C113C1012}"/>
              </a:ext>
            </a:extLst>
          </p:cNvPr>
          <p:cNvSpPr txBox="1"/>
          <p:nvPr/>
        </p:nvSpPr>
        <p:spPr>
          <a:xfrm>
            <a:off x="8794292" y="40095"/>
            <a:ext cx="279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C" b="1" dirty="0"/>
              <a:t>Retenciones de vehículos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80ED086-9D0D-46E0-BCC1-4F510CF9D91B}"/>
              </a:ext>
            </a:extLst>
          </p:cNvPr>
          <p:cNvSpPr txBox="1"/>
          <p:nvPr/>
        </p:nvSpPr>
        <p:spPr>
          <a:xfrm>
            <a:off x="5467543" y="56634"/>
            <a:ext cx="279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C" b="1" dirty="0"/>
              <a:t>Segunda infracción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3A2E461-28EF-4865-9271-03EB4225A662}"/>
              </a:ext>
            </a:extLst>
          </p:cNvPr>
          <p:cNvSpPr txBox="1"/>
          <p:nvPr/>
        </p:nvSpPr>
        <p:spPr>
          <a:xfrm>
            <a:off x="232815" y="3290500"/>
            <a:ext cx="47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C" b="1" dirty="0"/>
              <a:t>Detenidos por incumplir el toque de queda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486028D-66BE-47A3-8E9A-21E7D8960501}"/>
              </a:ext>
            </a:extLst>
          </p:cNvPr>
          <p:cNvSpPr/>
          <p:nvPr/>
        </p:nvSpPr>
        <p:spPr>
          <a:xfrm>
            <a:off x="5541872" y="4662115"/>
            <a:ext cx="2501152" cy="6693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16.837</a:t>
            </a:r>
          </a:p>
          <a:p>
            <a:pPr algn="ctr"/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Primera infracción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E6C849D-EF1A-4ADF-B8AE-C4290201032F}"/>
              </a:ext>
            </a:extLst>
          </p:cNvPr>
          <p:cNvSpPr/>
          <p:nvPr/>
        </p:nvSpPr>
        <p:spPr>
          <a:xfrm>
            <a:off x="5541871" y="5698416"/>
            <a:ext cx="2501153" cy="6693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4.554</a:t>
            </a:r>
          </a:p>
          <a:p>
            <a:pPr algn="ctr"/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Vehículos retenidos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34EE025-2BB2-4EA6-9004-5D9CC7041B56}"/>
              </a:ext>
            </a:extLst>
          </p:cNvPr>
          <p:cNvSpPr/>
          <p:nvPr/>
        </p:nvSpPr>
        <p:spPr>
          <a:xfrm>
            <a:off x="8831834" y="5738323"/>
            <a:ext cx="2501153" cy="6693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1.028</a:t>
            </a:r>
          </a:p>
          <a:p>
            <a:pPr algn="ctr"/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Detenidos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E37CF5F-7D52-4E05-9A64-8AB22DCFD0B8}"/>
              </a:ext>
            </a:extLst>
          </p:cNvPr>
          <p:cNvSpPr/>
          <p:nvPr/>
        </p:nvSpPr>
        <p:spPr>
          <a:xfrm>
            <a:off x="8822870" y="4662115"/>
            <a:ext cx="2501152" cy="6693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748</a:t>
            </a:r>
          </a:p>
          <a:p>
            <a:pPr algn="ctr"/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Segunda infracción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6C8AE1-B38A-134D-B7CD-1249CA327D71}"/>
              </a:ext>
            </a:extLst>
          </p:cNvPr>
          <p:cNvSpPr txBox="1"/>
          <p:nvPr/>
        </p:nvSpPr>
        <p:spPr>
          <a:xfrm>
            <a:off x="9635763" y="6548261"/>
            <a:ext cx="4496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C" sz="1200" dirty="0"/>
              <a:t>Fecha de corte: 19 de abril de 2020</a:t>
            </a:r>
          </a:p>
        </p:txBody>
      </p:sp>
    </p:spTree>
    <p:extLst>
      <p:ext uri="{BB962C8B-B14F-4D97-AF65-F5344CB8AC3E}">
        <p14:creationId xmlns:p14="http://schemas.microsoft.com/office/powerpoint/2010/main" val="352270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538A3D-5D6D-4CAF-AF16-21D18F30B51D}"/>
              </a:ext>
            </a:extLst>
          </p:cNvPr>
          <p:cNvSpPr txBox="1">
            <a:spLocks/>
          </p:cNvSpPr>
          <p:nvPr/>
        </p:nvSpPr>
        <p:spPr>
          <a:xfrm>
            <a:off x="355556" y="292369"/>
            <a:ext cx="9916660" cy="77266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1959"/>
            <a:r>
              <a:rPr lang="es-EC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Mejoras en el protocolo de emisión y control de salvoconductos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 charset="0"/>
              <a:cs typeface="Roboto" charset="0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CBA35146-97E6-4D5E-A05D-218EE0E25CC0}"/>
              </a:ext>
            </a:extLst>
          </p:cNvPr>
          <p:cNvSpPr/>
          <p:nvPr/>
        </p:nvSpPr>
        <p:spPr>
          <a:xfrm>
            <a:off x="523018" y="3198737"/>
            <a:ext cx="5502033" cy="1957139"/>
          </a:xfrm>
          <a:custGeom>
            <a:avLst/>
            <a:gdLst>
              <a:gd name="connsiteX0" fmla="*/ 0 w 4301753"/>
              <a:gd name="connsiteY0" fmla="*/ 0 h 1405440"/>
              <a:gd name="connsiteX1" fmla="*/ 4301753 w 4301753"/>
              <a:gd name="connsiteY1" fmla="*/ 0 h 1405440"/>
              <a:gd name="connsiteX2" fmla="*/ 4301753 w 4301753"/>
              <a:gd name="connsiteY2" fmla="*/ 1405440 h 1405440"/>
              <a:gd name="connsiteX3" fmla="*/ 0 w 4301753"/>
              <a:gd name="connsiteY3" fmla="*/ 1405440 h 1405440"/>
              <a:gd name="connsiteX4" fmla="*/ 0 w 4301753"/>
              <a:gd name="connsiteY4" fmla="*/ 0 h 140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753" h="1405440">
                <a:moveTo>
                  <a:pt x="0" y="0"/>
                </a:moveTo>
                <a:lnTo>
                  <a:pt x="4301753" y="0"/>
                </a:lnTo>
                <a:lnTo>
                  <a:pt x="4301753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C" sz="2000" b="1" kern="1200" dirty="0"/>
              <a:t>Ley para la Optimización y Eficiencia de Trámites Administrativos:  </a:t>
            </a:r>
            <a:r>
              <a:rPr lang="es-EC" sz="2000" kern="1200" dirty="0"/>
              <a:t>Art. 10.- Veracidad de la información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C" sz="2000" b="1" dirty="0"/>
              <a:t>Código Orgánico Integral Penal: </a:t>
            </a:r>
            <a:r>
              <a:rPr lang="es-EC" sz="2000" dirty="0"/>
              <a:t>Art. 328.- Falsificación y uso de documento falso</a:t>
            </a:r>
            <a:endParaRPr lang="es-EC" sz="2000" kern="12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1330960-E7EC-4122-87FF-294B4F254782}"/>
              </a:ext>
            </a:extLst>
          </p:cNvPr>
          <p:cNvGrpSpPr/>
          <p:nvPr/>
        </p:nvGrpSpPr>
        <p:grpSpPr>
          <a:xfrm>
            <a:off x="712633" y="2043128"/>
            <a:ext cx="5249205" cy="799831"/>
            <a:chOff x="-6468" y="1380517"/>
            <a:chExt cx="5249205" cy="799831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D1091235-21E9-4667-A0E7-8D54ECC1DA07}"/>
                </a:ext>
              </a:extLst>
            </p:cNvPr>
            <p:cNvSpPr/>
            <p:nvPr/>
          </p:nvSpPr>
          <p:spPr>
            <a:xfrm>
              <a:off x="249842" y="1380517"/>
              <a:ext cx="4992895" cy="799831"/>
            </a:xfrm>
            <a:custGeom>
              <a:avLst/>
              <a:gdLst>
                <a:gd name="connsiteX0" fmla="*/ 0 w 4301753"/>
                <a:gd name="connsiteY0" fmla="*/ 0 h 921600"/>
                <a:gd name="connsiteX1" fmla="*/ 4301753 w 4301753"/>
                <a:gd name="connsiteY1" fmla="*/ 0 h 921600"/>
                <a:gd name="connsiteX2" fmla="*/ 4301753 w 4301753"/>
                <a:gd name="connsiteY2" fmla="*/ 921600 h 921600"/>
                <a:gd name="connsiteX3" fmla="*/ 0 w 4301753"/>
                <a:gd name="connsiteY3" fmla="*/ 921600 h 921600"/>
                <a:gd name="connsiteX4" fmla="*/ 0 w 4301753"/>
                <a:gd name="connsiteY4" fmla="*/ 0 h 9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1753" h="921600">
                  <a:moveTo>
                    <a:pt x="0" y="0"/>
                  </a:moveTo>
                  <a:lnTo>
                    <a:pt x="4301753" y="0"/>
                  </a:lnTo>
                  <a:lnTo>
                    <a:pt x="4301753" y="921600"/>
                  </a:lnTo>
                  <a:lnTo>
                    <a:pt x="0" y="921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Lato Light" charset="0"/>
                  <a:ea typeface="Lato Light" charset="0"/>
                  <a:cs typeface="Lato Light" charset="0"/>
                </a:rPr>
                <a:t>ACTUALIZACIÓN DE LA BASE LEGAL Y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Lato Light" charset="0"/>
                  <a:ea typeface="Lato Light" charset="0"/>
                  <a:cs typeface="Lato Light" charset="0"/>
                </a:rPr>
                <a:t>GLOSARIO DE TÉRMINOS</a:t>
              </a:r>
              <a:endParaRPr lang="es-EC" sz="1600" kern="1200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C0008FB0-1D0C-47BD-8B8D-1E0FD79835ED}"/>
                </a:ext>
              </a:extLst>
            </p:cNvPr>
            <p:cNvSpPr/>
            <p:nvPr/>
          </p:nvSpPr>
          <p:spPr>
            <a:xfrm>
              <a:off x="-6468" y="1477756"/>
              <a:ext cx="512618" cy="5403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800" b="1" dirty="0"/>
                <a:t>1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4C3234D-3C3A-499C-A785-1AA54FF0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00" y="1716505"/>
            <a:ext cx="3072581" cy="41291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054357-7199-499E-B6DA-56E5D7725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50" y="1012334"/>
            <a:ext cx="2793532" cy="26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6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7F6073-D346-4560-8701-7F3A44AFCF0D}"/>
              </a:ext>
            </a:extLst>
          </p:cNvPr>
          <p:cNvSpPr txBox="1">
            <a:spLocks/>
          </p:cNvSpPr>
          <p:nvPr/>
        </p:nvSpPr>
        <p:spPr>
          <a:xfrm>
            <a:off x="342304" y="292369"/>
            <a:ext cx="9916660" cy="77266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1959"/>
            <a:r>
              <a:rPr lang="es-EC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Mejoras en el protocolo de emisión y control de salvoconductos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 charset="0"/>
              <a:cs typeface="Roboto" charset="0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255F56D9-39D3-47D6-B342-93E62E6861A7}"/>
              </a:ext>
            </a:extLst>
          </p:cNvPr>
          <p:cNvSpPr/>
          <p:nvPr/>
        </p:nvSpPr>
        <p:spPr>
          <a:xfrm>
            <a:off x="955673" y="1176625"/>
            <a:ext cx="5274100" cy="799831"/>
          </a:xfrm>
          <a:custGeom>
            <a:avLst/>
            <a:gdLst>
              <a:gd name="connsiteX0" fmla="*/ 0 w 4301753"/>
              <a:gd name="connsiteY0" fmla="*/ 0 h 921600"/>
              <a:gd name="connsiteX1" fmla="*/ 4301753 w 4301753"/>
              <a:gd name="connsiteY1" fmla="*/ 0 h 921600"/>
              <a:gd name="connsiteX2" fmla="*/ 4301753 w 4301753"/>
              <a:gd name="connsiteY2" fmla="*/ 921600 h 921600"/>
              <a:gd name="connsiteX3" fmla="*/ 0 w 4301753"/>
              <a:gd name="connsiteY3" fmla="*/ 921600 h 921600"/>
              <a:gd name="connsiteX4" fmla="*/ 0 w 4301753"/>
              <a:gd name="connsiteY4" fmla="*/ 0 h 9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753" h="921600">
                <a:moveTo>
                  <a:pt x="0" y="0"/>
                </a:moveTo>
                <a:lnTo>
                  <a:pt x="4301753" y="0"/>
                </a:lnTo>
                <a:lnTo>
                  <a:pt x="4301753" y="921600"/>
                </a:lnTo>
                <a:lnTo>
                  <a:pt x="0" y="921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rgbClr val="FFFFFF"/>
                </a:solidFill>
                <a:latin typeface="Lato Light" charset="0"/>
              </a:rPr>
              <a:t>INFORMACIÓ</a:t>
            </a:r>
            <a:r>
              <a:rPr lang="en-US" sz="1600" b="1" dirty="0">
                <a:solidFill>
                  <a:srgbClr val="FFFFFF"/>
                </a:solidFill>
                <a:latin typeface="Lato Light" charset="0"/>
              </a:rPr>
              <a:t>N QUE SE INCREMENTA PARA ACCEDER AL SALVOCONDUCTO</a:t>
            </a:r>
            <a:endParaRPr lang="es-EC" sz="1600" kern="1200" dirty="0"/>
          </a:p>
        </p:txBody>
      </p:sp>
      <p:graphicFrame>
        <p:nvGraphicFramePr>
          <p:cNvPr id="5" name="Tabla 19">
            <a:extLst>
              <a:ext uri="{FF2B5EF4-FFF2-40B4-BE49-F238E27FC236}">
                <a16:creationId xmlns:a16="http://schemas.microsoft.com/office/drawing/2014/main" id="{C8CE1575-BA08-4097-963A-A41B11B4C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27406"/>
              </p:ext>
            </p:extLst>
          </p:nvPr>
        </p:nvGraphicFramePr>
        <p:xfrm>
          <a:off x="507934" y="2157582"/>
          <a:ext cx="6149541" cy="3921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413">
                  <a:extLst>
                    <a:ext uri="{9D8B030D-6E8A-4147-A177-3AD203B41FA5}">
                      <a16:colId xmlns:a16="http://schemas.microsoft.com/office/drawing/2014/main" val="60856811"/>
                    </a:ext>
                  </a:extLst>
                </a:gridCol>
                <a:gridCol w="2839453">
                  <a:extLst>
                    <a:ext uri="{9D8B030D-6E8A-4147-A177-3AD203B41FA5}">
                      <a16:colId xmlns:a16="http://schemas.microsoft.com/office/drawing/2014/main" val="3931315987"/>
                    </a:ext>
                  </a:extLst>
                </a:gridCol>
                <a:gridCol w="1780675">
                  <a:extLst>
                    <a:ext uri="{9D8B030D-6E8A-4147-A177-3AD203B41FA5}">
                      <a16:colId xmlns:a16="http://schemas.microsoft.com/office/drawing/2014/main" val="4244164292"/>
                    </a:ext>
                  </a:extLst>
                </a:gridCol>
              </a:tblGrid>
              <a:tr h="295676">
                <a:tc>
                  <a:txBody>
                    <a:bodyPr/>
                    <a:lstStyle/>
                    <a:p>
                      <a:pPr algn="ctr"/>
                      <a:endParaRPr lang="es-EC" sz="13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300" b="1" dirty="0"/>
                        <a:t>CIUDADANOS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300" b="1" dirty="0"/>
                        <a:t>EMPRESAS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81695"/>
                  </a:ext>
                </a:extLst>
              </a:tr>
              <a:tr h="497980">
                <a:tc>
                  <a:txBody>
                    <a:bodyPr/>
                    <a:lstStyle/>
                    <a:p>
                      <a:pPr algn="l"/>
                      <a:r>
                        <a:rPr lang="es-EC" sz="1300" b="1" dirty="0"/>
                        <a:t>Tiempos de vigencia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/>
                        <a:t>Un día y periodo de tiempo declarado (horas)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300" dirty="0"/>
                        <a:t>Mientras dure la emergencia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56574"/>
                  </a:ext>
                </a:extLst>
              </a:tr>
              <a:tr h="3127936">
                <a:tc>
                  <a:txBody>
                    <a:bodyPr/>
                    <a:lstStyle/>
                    <a:p>
                      <a:pPr algn="l"/>
                      <a:endParaRPr lang="es-EC" sz="1300" b="1" dirty="0"/>
                    </a:p>
                    <a:p>
                      <a:pPr algn="l"/>
                      <a:endParaRPr lang="es-EC" sz="1300" b="1" dirty="0"/>
                    </a:p>
                    <a:p>
                      <a:pPr algn="l"/>
                      <a:endParaRPr lang="es-EC" sz="1300" b="1" dirty="0"/>
                    </a:p>
                    <a:p>
                      <a:pPr algn="l"/>
                      <a:endParaRPr lang="es-EC" sz="1300" b="1" dirty="0"/>
                    </a:p>
                    <a:p>
                      <a:pPr algn="l"/>
                      <a:endParaRPr lang="es-EC" sz="1300" b="1" dirty="0"/>
                    </a:p>
                    <a:p>
                      <a:pPr algn="l"/>
                      <a:r>
                        <a:rPr lang="es-EC" sz="1300" b="1" dirty="0"/>
                        <a:t>Información 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Declaración responsable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Nombre de la institución médica / médico tratante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Confirmación de documento que habilita la movilización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Motivo de traslado por atención y/o emergencia médica.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/>
                        <a:t>Tiempo de duración (hora inicio - hora fin).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Nombre del representante legal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300" dirty="0"/>
                        <a:t>Declaración responsable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899901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A3EFD03B-6A83-4B38-BF75-49CC056DCEF0}"/>
              </a:ext>
            </a:extLst>
          </p:cNvPr>
          <p:cNvSpPr/>
          <p:nvPr/>
        </p:nvSpPr>
        <p:spPr>
          <a:xfrm>
            <a:off x="699364" y="1246157"/>
            <a:ext cx="512618" cy="54032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2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E34172C-A38B-4226-BEA0-5520544B065B}"/>
              </a:ext>
            </a:extLst>
          </p:cNvPr>
          <p:cNvSpPr/>
          <p:nvPr/>
        </p:nvSpPr>
        <p:spPr>
          <a:xfrm>
            <a:off x="7170875" y="1176625"/>
            <a:ext cx="4170893" cy="799831"/>
          </a:xfrm>
          <a:custGeom>
            <a:avLst/>
            <a:gdLst>
              <a:gd name="connsiteX0" fmla="*/ 0 w 3798093"/>
              <a:gd name="connsiteY0" fmla="*/ 0 h 1462085"/>
              <a:gd name="connsiteX1" fmla="*/ 3798093 w 3798093"/>
              <a:gd name="connsiteY1" fmla="*/ 0 h 1462085"/>
              <a:gd name="connsiteX2" fmla="*/ 3798093 w 3798093"/>
              <a:gd name="connsiteY2" fmla="*/ 1462085 h 1462085"/>
              <a:gd name="connsiteX3" fmla="*/ 0 w 3798093"/>
              <a:gd name="connsiteY3" fmla="*/ 1462085 h 1462085"/>
              <a:gd name="connsiteX4" fmla="*/ 0 w 3798093"/>
              <a:gd name="connsiteY4" fmla="*/ 0 h 146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462085">
                <a:moveTo>
                  <a:pt x="0" y="0"/>
                </a:moveTo>
                <a:lnTo>
                  <a:pt x="3798093" y="0"/>
                </a:lnTo>
                <a:lnTo>
                  <a:pt x="3798093" y="1462085"/>
                </a:lnTo>
                <a:lnTo>
                  <a:pt x="0" y="14620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b="1" kern="12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</a:rPr>
              <a:t>MEJORA DE LA INFORMACIÓN DEL CÓDIGO QR Y SOPORTE TECNOLÓGICO</a:t>
            </a:r>
            <a:endParaRPr lang="es-EC" sz="16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46DB385-725E-4D1A-8FA7-C68311ABFE76}"/>
              </a:ext>
            </a:extLst>
          </p:cNvPr>
          <p:cNvSpPr/>
          <p:nvPr/>
        </p:nvSpPr>
        <p:spPr>
          <a:xfrm>
            <a:off x="7543675" y="2961504"/>
            <a:ext cx="3798093" cy="1920041"/>
          </a:xfrm>
          <a:custGeom>
            <a:avLst/>
            <a:gdLst>
              <a:gd name="connsiteX0" fmla="*/ 0 w 3798093"/>
              <a:gd name="connsiteY0" fmla="*/ 0 h 922320"/>
              <a:gd name="connsiteX1" fmla="*/ 3798093 w 3798093"/>
              <a:gd name="connsiteY1" fmla="*/ 0 h 922320"/>
              <a:gd name="connsiteX2" fmla="*/ 3798093 w 3798093"/>
              <a:gd name="connsiteY2" fmla="*/ 922320 h 922320"/>
              <a:gd name="connsiteX3" fmla="*/ 0 w 3798093"/>
              <a:gd name="connsiteY3" fmla="*/ 922320 h 922320"/>
              <a:gd name="connsiteX4" fmla="*/ 0 w 3798093"/>
              <a:gd name="connsiteY4" fmla="*/ 0 h 92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922320">
                <a:moveTo>
                  <a:pt x="0" y="0"/>
                </a:moveTo>
                <a:lnTo>
                  <a:pt x="3798093" y="0"/>
                </a:lnTo>
                <a:lnTo>
                  <a:pt x="3798093" y="922320"/>
                </a:lnTo>
                <a:lnTo>
                  <a:pt x="0" y="92232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C" sz="1600" dirty="0"/>
              <a:t>Contendrá toda la información del salvoconducto</a:t>
            </a:r>
          </a:p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C" sz="1600" dirty="0"/>
              <a:t>Evita prácticas fraudulentas (sectores económicos no priorizados)</a:t>
            </a:r>
          </a:p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C" sz="1600" dirty="0"/>
              <a:t>Evita el contacto físico</a:t>
            </a:r>
            <a:endParaRPr lang="es-EC" sz="1600" kern="12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8B1158-5765-4C90-927A-F1809D0CAA72}"/>
              </a:ext>
            </a:extLst>
          </p:cNvPr>
          <p:cNvSpPr/>
          <p:nvPr/>
        </p:nvSpPr>
        <p:spPr>
          <a:xfrm>
            <a:off x="6845293" y="1290247"/>
            <a:ext cx="512618" cy="54032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355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5B095F-3F77-4363-85C3-FF2E79612206}"/>
              </a:ext>
            </a:extLst>
          </p:cNvPr>
          <p:cNvSpPr txBox="1">
            <a:spLocks/>
          </p:cNvSpPr>
          <p:nvPr/>
        </p:nvSpPr>
        <p:spPr>
          <a:xfrm>
            <a:off x="342304" y="292369"/>
            <a:ext cx="9916660" cy="77266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1959"/>
            <a:r>
              <a:rPr lang="es-EC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Mejoras en el protocolo de emisión y control de salvoconductos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 charset="0"/>
              <a:cs typeface="Roboto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1B637AB-4965-4189-93E6-21597049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0" y="2462981"/>
            <a:ext cx="11105539" cy="3218394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1" indent="-342900" algn="just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300" dirty="0" err="1">
                <a:solidFill>
                  <a:srgbClr val="000000"/>
                </a:solidFill>
              </a:rPr>
              <a:t>Facilita</a:t>
            </a:r>
            <a:r>
              <a:rPr lang="en-US" sz="2300" dirty="0">
                <a:solidFill>
                  <a:srgbClr val="000000"/>
                </a:solidFill>
              </a:rPr>
              <a:t> la </a:t>
            </a:r>
            <a:r>
              <a:rPr lang="en-US" sz="2300" dirty="0" err="1">
                <a:solidFill>
                  <a:srgbClr val="000000"/>
                </a:solidFill>
              </a:rPr>
              <a:t>identificación</a:t>
            </a:r>
            <a:r>
              <a:rPr lang="en-US" sz="2300" dirty="0">
                <a:solidFill>
                  <a:srgbClr val="000000"/>
                </a:solidFill>
              </a:rPr>
              <a:t> al </a:t>
            </a:r>
            <a:r>
              <a:rPr lang="en-US" sz="2300" dirty="0" err="1">
                <a:solidFill>
                  <a:srgbClr val="000000"/>
                </a:solidFill>
              </a:rPr>
              <a:t>estar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interconectado</a:t>
            </a:r>
            <a:r>
              <a:rPr lang="en-US" sz="2300" dirty="0">
                <a:solidFill>
                  <a:srgbClr val="000000"/>
                </a:solidFill>
              </a:rPr>
              <a:t> con bases de </a:t>
            </a:r>
            <a:r>
              <a:rPr lang="en-US" sz="2300" dirty="0" err="1">
                <a:solidFill>
                  <a:srgbClr val="000000"/>
                </a:solidFill>
              </a:rPr>
              <a:t>datos</a:t>
            </a:r>
            <a:r>
              <a:rPr lang="en-US" sz="2300" dirty="0">
                <a:solidFill>
                  <a:srgbClr val="000000"/>
                </a:solidFill>
              </a:rPr>
              <a:t> del </a:t>
            </a:r>
            <a:r>
              <a:rPr lang="en-US" sz="2300" dirty="0" err="1">
                <a:solidFill>
                  <a:srgbClr val="000000"/>
                </a:solidFill>
              </a:rPr>
              <a:t>Registro</a:t>
            </a:r>
            <a:r>
              <a:rPr lang="en-US" sz="2300" dirty="0">
                <a:solidFill>
                  <a:srgbClr val="000000"/>
                </a:solidFill>
              </a:rPr>
              <a:t> Civil y del </a:t>
            </a:r>
            <a:r>
              <a:rPr lang="en-US" sz="2300" dirty="0" err="1">
                <a:solidFill>
                  <a:srgbClr val="000000"/>
                </a:solidFill>
              </a:rPr>
              <a:t>Servicio</a:t>
            </a:r>
            <a:r>
              <a:rPr lang="en-US" sz="2300" dirty="0">
                <a:solidFill>
                  <a:srgbClr val="000000"/>
                </a:solidFill>
              </a:rPr>
              <a:t> de </a:t>
            </a:r>
            <a:r>
              <a:rPr lang="en-US" sz="2300" dirty="0" err="1">
                <a:solidFill>
                  <a:srgbClr val="000000"/>
                </a:solidFill>
              </a:rPr>
              <a:t>Rentas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Internas</a:t>
            </a:r>
            <a:r>
              <a:rPr lang="en-US" sz="2300" dirty="0">
                <a:solidFill>
                  <a:srgbClr val="000000"/>
                </a:solidFill>
              </a:rPr>
              <a:t> (SRI) para </a:t>
            </a:r>
            <a:r>
              <a:rPr lang="en-US" sz="2300" dirty="0" err="1">
                <a:solidFill>
                  <a:srgbClr val="000000"/>
                </a:solidFill>
              </a:rPr>
              <a:t>validar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información</a:t>
            </a:r>
            <a:r>
              <a:rPr lang="en-US" sz="2300" dirty="0">
                <a:solidFill>
                  <a:srgbClr val="000000"/>
                </a:solidFill>
              </a:rPr>
              <a:t> del RUC y RISE.</a:t>
            </a:r>
          </a:p>
          <a:p>
            <a:pPr marL="342900" lvl="1" indent="-342900" algn="just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Más </a:t>
            </a:r>
            <a:r>
              <a:rPr lang="en-US" sz="2300" dirty="0" err="1">
                <a:solidFill>
                  <a:srgbClr val="000000"/>
                </a:solidFill>
              </a:rPr>
              <a:t>criterios</a:t>
            </a:r>
            <a:r>
              <a:rPr lang="en-US" sz="2300" dirty="0">
                <a:solidFill>
                  <a:srgbClr val="000000"/>
                </a:solidFill>
              </a:rPr>
              <a:t> para </a:t>
            </a:r>
            <a:r>
              <a:rPr lang="en-US" sz="2300" dirty="0" err="1">
                <a:solidFill>
                  <a:srgbClr val="000000"/>
                </a:solidFill>
              </a:rPr>
              <a:t>declaración</a:t>
            </a:r>
            <a:r>
              <a:rPr lang="en-US" sz="2300" dirty="0">
                <a:solidFill>
                  <a:srgbClr val="000000"/>
                </a:solidFill>
              </a:rPr>
              <a:t> y control de </a:t>
            </a:r>
            <a:r>
              <a:rPr lang="en-US" sz="2300" dirty="0" err="1">
                <a:solidFill>
                  <a:srgbClr val="000000"/>
                </a:solidFill>
              </a:rPr>
              <a:t>veracidad</a:t>
            </a:r>
            <a:r>
              <a:rPr lang="en-US" sz="2300" dirty="0">
                <a:solidFill>
                  <a:srgbClr val="000000"/>
                </a:solidFill>
              </a:rPr>
              <a:t> de </a:t>
            </a:r>
            <a:r>
              <a:rPr lang="en-US" sz="2300" dirty="0" err="1">
                <a:solidFill>
                  <a:srgbClr val="000000"/>
                </a:solidFill>
              </a:rPr>
              <a:t>información</a:t>
            </a:r>
            <a:r>
              <a:rPr lang="en-US" sz="2300" dirty="0">
                <a:solidFill>
                  <a:srgbClr val="000000"/>
                </a:solidFill>
              </a:rPr>
              <a:t>.</a:t>
            </a:r>
          </a:p>
          <a:p>
            <a:pPr marL="342900" lvl="1" indent="-342900" algn="just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Para </a:t>
            </a:r>
            <a:r>
              <a:rPr lang="en-US" sz="2300" dirty="0" err="1">
                <a:solidFill>
                  <a:srgbClr val="000000"/>
                </a:solidFill>
              </a:rPr>
              <a:t>facilitar</a:t>
            </a:r>
            <a:r>
              <a:rPr lang="en-US" sz="2300" dirty="0">
                <a:solidFill>
                  <a:srgbClr val="000000"/>
                </a:solidFill>
              </a:rPr>
              <a:t> el control se integra al sector </a:t>
            </a:r>
            <a:r>
              <a:rPr lang="en-US" sz="2300" dirty="0" err="1">
                <a:solidFill>
                  <a:srgbClr val="000000"/>
                </a:solidFill>
              </a:rPr>
              <a:t>económico</a:t>
            </a:r>
            <a:r>
              <a:rPr lang="en-US" sz="2300" dirty="0">
                <a:solidFill>
                  <a:srgbClr val="000000"/>
                </a:solidFill>
              </a:rPr>
              <a:t> el </a:t>
            </a:r>
            <a:r>
              <a:rPr lang="en-US" sz="2300" dirty="0" err="1">
                <a:solidFill>
                  <a:srgbClr val="000000"/>
                </a:solidFill>
              </a:rPr>
              <a:t>requisito</a:t>
            </a:r>
            <a:r>
              <a:rPr lang="en-US" sz="2300" dirty="0">
                <a:solidFill>
                  <a:srgbClr val="000000"/>
                </a:solidFill>
              </a:rPr>
              <a:t> del </a:t>
            </a:r>
            <a:r>
              <a:rPr lang="en-US" sz="2300" dirty="0" err="1">
                <a:solidFill>
                  <a:srgbClr val="000000"/>
                </a:solidFill>
              </a:rPr>
              <a:t>salvoconducto</a:t>
            </a:r>
            <a:r>
              <a:rPr lang="en-US" sz="2300" dirty="0">
                <a:solidFill>
                  <a:srgbClr val="000000"/>
                </a:solidFill>
              </a:rPr>
              <a:t>.</a:t>
            </a:r>
          </a:p>
          <a:p>
            <a:pPr marL="342900" lvl="1" indent="-342900" algn="just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Para los </a:t>
            </a:r>
            <a:r>
              <a:rPr lang="en-US" sz="2300" dirty="0" err="1">
                <a:solidFill>
                  <a:srgbClr val="000000"/>
                </a:solidFill>
              </a:rPr>
              <a:t>vehículos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particulares</a:t>
            </a:r>
            <a:r>
              <a:rPr lang="en-US" sz="2300" dirty="0">
                <a:solidFill>
                  <a:srgbClr val="000000"/>
                </a:solidFill>
              </a:rPr>
              <a:t> solo se </a:t>
            </a:r>
            <a:r>
              <a:rPr lang="en-US" sz="2300" dirty="0" err="1">
                <a:solidFill>
                  <a:srgbClr val="000000"/>
                </a:solidFill>
              </a:rPr>
              <a:t>permite</a:t>
            </a:r>
            <a:r>
              <a:rPr lang="en-US" sz="2300" dirty="0">
                <a:solidFill>
                  <a:srgbClr val="000000"/>
                </a:solidFill>
              </a:rPr>
              <a:t> un </a:t>
            </a:r>
            <a:r>
              <a:rPr lang="en-US" sz="2300" dirty="0" err="1">
                <a:solidFill>
                  <a:srgbClr val="000000"/>
                </a:solidFill>
              </a:rPr>
              <a:t>ocupante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een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caso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excepcional</a:t>
            </a:r>
            <a:r>
              <a:rPr lang="en-US" sz="2300" dirty="0">
                <a:solidFill>
                  <a:srgbClr val="000000"/>
                </a:solidFill>
              </a:rPr>
              <a:t> dos.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518CF8F6-CF55-44B5-8D63-868DBD3AF1E9}"/>
              </a:ext>
            </a:extLst>
          </p:cNvPr>
          <p:cNvSpPr/>
          <p:nvPr/>
        </p:nvSpPr>
        <p:spPr>
          <a:xfrm>
            <a:off x="3616805" y="1373041"/>
            <a:ext cx="6234049" cy="540327"/>
          </a:xfrm>
          <a:custGeom>
            <a:avLst/>
            <a:gdLst>
              <a:gd name="connsiteX0" fmla="*/ 0 w 3798093"/>
              <a:gd name="connsiteY0" fmla="*/ 0 h 1462085"/>
              <a:gd name="connsiteX1" fmla="*/ 3798093 w 3798093"/>
              <a:gd name="connsiteY1" fmla="*/ 0 h 1462085"/>
              <a:gd name="connsiteX2" fmla="*/ 3798093 w 3798093"/>
              <a:gd name="connsiteY2" fmla="*/ 1462085 h 1462085"/>
              <a:gd name="connsiteX3" fmla="*/ 0 w 3798093"/>
              <a:gd name="connsiteY3" fmla="*/ 1462085 h 1462085"/>
              <a:gd name="connsiteX4" fmla="*/ 0 w 3798093"/>
              <a:gd name="connsiteY4" fmla="*/ 0 h 146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093" h="1462085">
                <a:moveTo>
                  <a:pt x="0" y="0"/>
                </a:moveTo>
                <a:lnTo>
                  <a:pt x="3798093" y="0"/>
                </a:lnTo>
                <a:lnTo>
                  <a:pt x="3798093" y="1462085"/>
                </a:lnTo>
                <a:lnTo>
                  <a:pt x="0" y="14620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b="1" kern="12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</a:rPr>
              <a:t>ACTUALIZACIÓN DE LOS LINEAMIENTOS OPERATIVOS </a:t>
            </a:r>
            <a:endParaRPr lang="es-EC" sz="1600" kern="12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6B3B514-5BB9-4FB2-9297-2A7193F94840}"/>
              </a:ext>
            </a:extLst>
          </p:cNvPr>
          <p:cNvSpPr/>
          <p:nvPr/>
        </p:nvSpPr>
        <p:spPr>
          <a:xfrm>
            <a:off x="3360496" y="1368176"/>
            <a:ext cx="512618" cy="54032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382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7A47CF-066E-444C-A6F3-623098C8E19F}"/>
              </a:ext>
            </a:extLst>
          </p:cNvPr>
          <p:cNvSpPr txBox="1">
            <a:spLocks/>
          </p:cNvSpPr>
          <p:nvPr/>
        </p:nvSpPr>
        <p:spPr>
          <a:xfrm>
            <a:off x="342304" y="484093"/>
            <a:ext cx="9916660" cy="77266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1959"/>
            <a:r>
              <a:rPr lang="es-EC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Mejoras en el protocolo de emisión y control de salvoconductos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 charset="0"/>
              <a:cs typeface="Roboto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35221C8-E279-294F-8418-7A15373DD7A6}"/>
              </a:ext>
            </a:extLst>
          </p:cNvPr>
          <p:cNvSpPr txBox="1">
            <a:spLocks/>
          </p:cNvSpPr>
          <p:nvPr/>
        </p:nvSpPr>
        <p:spPr>
          <a:xfrm>
            <a:off x="543230" y="1889638"/>
            <a:ext cx="11105539" cy="345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217728" tIns="108864" rIns="217728" bIns="108864" rtlCol="0">
            <a:normAutofit/>
          </a:bodyPr>
          <a:lstStyle>
            <a:lvl1pPr marL="408158" indent="-408158" algn="l" defTabSz="544211" rtl="0" eaLnBrk="1" latinLnBrk="0" hangingPunct="1">
              <a:spcBef>
                <a:spcPct val="20000"/>
              </a:spcBef>
              <a:buFont typeface="Arial"/>
              <a:buChar char="•"/>
              <a:defRPr sz="37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84342" indent="-340131" algn="l" defTabSz="544211" rtl="0" eaLnBrk="1" latinLnBrk="0" hangingPunct="1">
              <a:spcBef>
                <a:spcPct val="20000"/>
              </a:spcBef>
              <a:buFont typeface="Arial"/>
              <a:buChar char="–"/>
              <a:defRPr sz="334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60526" indent="-272105" algn="l" defTabSz="544211" rtl="0" eaLnBrk="1" latinLnBrk="0" hangingPunct="1">
              <a:spcBef>
                <a:spcPct val="20000"/>
              </a:spcBef>
              <a:buFont typeface="Arial"/>
              <a:buChar char="•"/>
              <a:defRPr sz="284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04737" indent="-272105" algn="l" defTabSz="544211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48948" indent="-272105" algn="l" defTabSz="544211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93158" indent="-272105" algn="l" defTabSz="5442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37369" indent="-272105" algn="l" defTabSz="5442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81580" indent="-272105" algn="l" defTabSz="5442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625790" indent="-272105" algn="l" defTabSz="54421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15000"/>
              </a:spcAft>
              <a:buFont typeface="Arial"/>
              <a:buNone/>
            </a:pPr>
            <a:r>
              <a:rPr lang="en-US" sz="2200" b="1" dirty="0" err="1">
                <a:solidFill>
                  <a:srgbClr val="000000"/>
                </a:solidFill>
              </a:rPr>
              <a:t>Transición</a:t>
            </a:r>
            <a:r>
              <a:rPr lang="en-US" sz="2200" b="1" dirty="0">
                <a:solidFill>
                  <a:srgbClr val="000000"/>
                </a:solidFill>
              </a:rPr>
              <a:t> al nuevo </a:t>
            </a:r>
            <a:r>
              <a:rPr lang="en-US" sz="2200" b="1" dirty="0" err="1">
                <a:solidFill>
                  <a:srgbClr val="000000"/>
                </a:solidFill>
              </a:rPr>
              <a:t>formato</a:t>
            </a:r>
            <a:r>
              <a:rPr lang="en-US" sz="2200" b="1" dirty="0">
                <a:solidFill>
                  <a:srgbClr val="000000"/>
                </a:solidFill>
              </a:rPr>
              <a:t>:</a:t>
            </a:r>
          </a:p>
          <a:p>
            <a:pPr marL="800100" lvl="2" indent="-342900" algn="just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Ciudadanos</a:t>
            </a:r>
            <a:r>
              <a:rPr lang="en-US" sz="2200" dirty="0">
                <a:solidFill>
                  <a:srgbClr val="000000"/>
                </a:solidFill>
              </a:rPr>
              <a:t>: actual </a:t>
            </a:r>
            <a:r>
              <a:rPr lang="en-US" sz="2200" dirty="0" err="1">
                <a:solidFill>
                  <a:srgbClr val="000000"/>
                </a:solidFill>
              </a:rPr>
              <a:t>vigencia</a:t>
            </a:r>
            <a:r>
              <a:rPr lang="en-US" sz="2200" dirty="0">
                <a:solidFill>
                  <a:srgbClr val="000000"/>
                </a:solidFill>
              </a:rPr>
              <a:t> hasta la medianoche del </a:t>
            </a:r>
            <a:r>
              <a:rPr lang="en-US" sz="2200" dirty="0" err="1">
                <a:solidFill>
                  <a:srgbClr val="000000"/>
                </a:solidFill>
              </a:rPr>
              <a:t>miércoles</a:t>
            </a:r>
            <a:r>
              <a:rPr lang="en-US" sz="2200" dirty="0">
                <a:solidFill>
                  <a:srgbClr val="000000"/>
                </a:solidFill>
              </a:rPr>
              <a:t> 22/04 (48 HORAS)</a:t>
            </a:r>
          </a:p>
          <a:p>
            <a:pPr marL="800100" lvl="2" indent="-342900" algn="just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Empresas</a:t>
            </a:r>
            <a:r>
              <a:rPr lang="en-US" sz="2200" dirty="0">
                <a:solidFill>
                  <a:srgbClr val="000000"/>
                </a:solidFill>
              </a:rPr>
              <a:t>: actual </a:t>
            </a:r>
            <a:r>
              <a:rPr lang="en-US" sz="2200" dirty="0" err="1">
                <a:solidFill>
                  <a:srgbClr val="000000"/>
                </a:solidFill>
              </a:rPr>
              <a:t>vigencia</a:t>
            </a:r>
            <a:r>
              <a:rPr lang="en-US" sz="2200" dirty="0">
                <a:solidFill>
                  <a:srgbClr val="000000"/>
                </a:solidFill>
              </a:rPr>
              <a:t> hasta la medianoche del </a:t>
            </a:r>
            <a:r>
              <a:rPr lang="en-US" sz="2200" dirty="0" err="1">
                <a:solidFill>
                  <a:srgbClr val="000000"/>
                </a:solidFill>
              </a:rPr>
              <a:t>viernes</a:t>
            </a:r>
            <a:r>
              <a:rPr lang="en-US" sz="2200" dirty="0">
                <a:solidFill>
                  <a:srgbClr val="000000"/>
                </a:solidFill>
              </a:rPr>
              <a:t> 24/04 (96 HORAS horas) </a:t>
            </a:r>
          </a:p>
          <a:p>
            <a:pPr marL="0" lvl="1" indent="0">
              <a:spcBef>
                <a:spcPct val="0"/>
              </a:spcBef>
              <a:spcAft>
                <a:spcPct val="15000"/>
              </a:spcAft>
              <a:buNone/>
            </a:pPr>
            <a:endParaRPr lang="en-US" sz="2200" b="1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Disponible </a:t>
            </a:r>
            <a:r>
              <a:rPr lang="en-US" sz="2200" b="1" dirty="0" err="1">
                <a:solidFill>
                  <a:srgbClr val="000000"/>
                </a:solidFill>
              </a:rPr>
              <a:t>en</a:t>
            </a:r>
            <a:r>
              <a:rPr lang="en-US" sz="2200" b="1" dirty="0">
                <a:solidFill>
                  <a:srgbClr val="000000"/>
                </a:solidFill>
              </a:rPr>
              <a:t>:</a:t>
            </a:r>
          </a:p>
          <a:p>
            <a:pPr marL="800100" lvl="2" indent="-3429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www.gob.ec</a:t>
            </a:r>
            <a:endParaRPr lang="en-US" sz="2200" dirty="0">
              <a:solidFill>
                <a:srgbClr val="000000"/>
              </a:solidFill>
            </a:endParaRPr>
          </a:p>
          <a:p>
            <a:pPr marL="800100" lvl="2" indent="-3429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www.ministeriodegobierno.gob.ec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5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BB0F99A-0A0C-4630-B05A-56A067144684}"/>
              </a:ext>
            </a:extLst>
          </p:cNvPr>
          <p:cNvSpPr txBox="1">
            <a:spLocks/>
          </p:cNvSpPr>
          <p:nvPr/>
        </p:nvSpPr>
        <p:spPr>
          <a:xfrm>
            <a:off x="438173" y="474495"/>
            <a:ext cx="10783198" cy="645858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44211"/>
            <a:r>
              <a:rPr lang="es-ES_tradnl" sz="36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Pasos para acceder al salvoconducto</a:t>
            </a:r>
            <a:endParaRPr lang="es-ES_tradnl" sz="2000" b="1" dirty="0">
              <a:solidFill>
                <a:prstClr val="black">
                  <a:lumMod val="65000"/>
                  <a:lumOff val="35000"/>
                </a:prst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EC7FD902-95F2-4BB7-A84F-4D65629D5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689966"/>
              </p:ext>
            </p:extLst>
          </p:nvPr>
        </p:nvGraphicFramePr>
        <p:xfrm>
          <a:off x="357808" y="3408219"/>
          <a:ext cx="9033164" cy="22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89AB777E-B898-4443-A531-5540CB5A85AF}"/>
              </a:ext>
            </a:extLst>
          </p:cNvPr>
          <p:cNvGrpSpPr/>
          <p:nvPr/>
        </p:nvGrpSpPr>
        <p:grpSpPr>
          <a:xfrm>
            <a:off x="3180521" y="1426585"/>
            <a:ext cx="8743399" cy="2943178"/>
            <a:chOff x="2637213" y="1415215"/>
            <a:chExt cx="9286708" cy="2880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5A2BCBC6-F23B-49F0-824B-724C83351821}"/>
                </a:ext>
              </a:extLst>
            </p:cNvPr>
            <p:cNvSpPr/>
            <p:nvPr/>
          </p:nvSpPr>
          <p:spPr>
            <a:xfrm>
              <a:off x="2637213" y="1654629"/>
              <a:ext cx="1354605" cy="1117265"/>
            </a:xfrm>
            <a:custGeom>
              <a:avLst/>
              <a:gdLst>
                <a:gd name="connsiteX0" fmla="*/ 0 w 1354605"/>
                <a:gd name="connsiteY0" fmla="*/ 111727 h 1117265"/>
                <a:gd name="connsiteX1" fmla="*/ 111727 w 1354605"/>
                <a:gd name="connsiteY1" fmla="*/ 0 h 1117265"/>
                <a:gd name="connsiteX2" fmla="*/ 1242879 w 1354605"/>
                <a:gd name="connsiteY2" fmla="*/ 0 h 1117265"/>
                <a:gd name="connsiteX3" fmla="*/ 1354606 w 1354605"/>
                <a:gd name="connsiteY3" fmla="*/ 111727 h 1117265"/>
                <a:gd name="connsiteX4" fmla="*/ 1354605 w 1354605"/>
                <a:gd name="connsiteY4" fmla="*/ 1005539 h 1117265"/>
                <a:gd name="connsiteX5" fmla="*/ 1242878 w 1354605"/>
                <a:gd name="connsiteY5" fmla="*/ 1117266 h 1117265"/>
                <a:gd name="connsiteX6" fmla="*/ 111727 w 1354605"/>
                <a:gd name="connsiteY6" fmla="*/ 1117265 h 1117265"/>
                <a:gd name="connsiteX7" fmla="*/ 0 w 1354605"/>
                <a:gd name="connsiteY7" fmla="*/ 1005538 h 1117265"/>
                <a:gd name="connsiteX8" fmla="*/ 0 w 1354605"/>
                <a:gd name="connsiteY8" fmla="*/ 111727 h 111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605" h="1117265">
                  <a:moveTo>
                    <a:pt x="0" y="111727"/>
                  </a:moveTo>
                  <a:cubicBezTo>
                    <a:pt x="0" y="50022"/>
                    <a:pt x="50022" y="0"/>
                    <a:pt x="111727" y="0"/>
                  </a:cubicBezTo>
                  <a:lnTo>
                    <a:pt x="1242879" y="0"/>
                  </a:lnTo>
                  <a:cubicBezTo>
                    <a:pt x="1304584" y="0"/>
                    <a:pt x="1354606" y="50022"/>
                    <a:pt x="1354606" y="111727"/>
                  </a:cubicBezTo>
                  <a:cubicBezTo>
                    <a:pt x="1354606" y="409664"/>
                    <a:pt x="1354605" y="707602"/>
                    <a:pt x="1354605" y="1005539"/>
                  </a:cubicBezTo>
                  <a:cubicBezTo>
                    <a:pt x="1354605" y="1067244"/>
                    <a:pt x="1304583" y="1117266"/>
                    <a:pt x="1242878" y="1117266"/>
                  </a:cubicBezTo>
                  <a:lnTo>
                    <a:pt x="111727" y="1117265"/>
                  </a:lnTo>
                  <a:cubicBezTo>
                    <a:pt x="50022" y="1117265"/>
                    <a:pt x="0" y="1067243"/>
                    <a:pt x="0" y="1005538"/>
                  </a:cubicBezTo>
                  <a:lnTo>
                    <a:pt x="0" y="111727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571" tIns="48571" rIns="48571" bIns="287985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400" kern="1200" dirty="0"/>
                <a:t>Seleccionar acceso a la imagen de salvoconducto</a:t>
              </a:r>
              <a:endParaRPr lang="es-EC" sz="1400" kern="1200" dirty="0"/>
            </a:p>
          </p:txBody>
        </p:sp>
        <p:sp>
          <p:nvSpPr>
            <p:cNvPr id="6" name="Forma 5">
              <a:extLst>
                <a:ext uri="{FF2B5EF4-FFF2-40B4-BE49-F238E27FC236}">
                  <a16:creationId xmlns:a16="http://schemas.microsoft.com/office/drawing/2014/main" id="{FD69BAEE-072D-4F72-8824-CDC897CA41CA}"/>
                </a:ext>
              </a:extLst>
            </p:cNvPr>
            <p:cNvSpPr/>
            <p:nvPr/>
          </p:nvSpPr>
          <p:spPr>
            <a:xfrm>
              <a:off x="3353067" y="1757675"/>
              <a:ext cx="1734754" cy="1734754"/>
            </a:xfrm>
            <a:prstGeom prst="leftCircularArrow">
              <a:avLst>
                <a:gd name="adj1" fmla="val 4533"/>
                <a:gd name="adj2" fmla="val 576712"/>
                <a:gd name="adj3" fmla="val 2352223"/>
                <a:gd name="adj4" fmla="val 9024489"/>
                <a:gd name="adj5" fmla="val 528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A9121AC-C84A-448F-AED6-36A517A96AFC}"/>
                </a:ext>
              </a:extLst>
            </p:cNvPr>
            <p:cNvSpPr/>
            <p:nvPr/>
          </p:nvSpPr>
          <p:spPr>
            <a:xfrm>
              <a:off x="2938237" y="2532481"/>
              <a:ext cx="1204093" cy="478828"/>
            </a:xfrm>
            <a:custGeom>
              <a:avLst/>
              <a:gdLst>
                <a:gd name="connsiteX0" fmla="*/ 0 w 1204093"/>
                <a:gd name="connsiteY0" fmla="*/ 47883 h 478828"/>
                <a:gd name="connsiteX1" fmla="*/ 47883 w 1204093"/>
                <a:gd name="connsiteY1" fmla="*/ 0 h 478828"/>
                <a:gd name="connsiteX2" fmla="*/ 1156210 w 1204093"/>
                <a:gd name="connsiteY2" fmla="*/ 0 h 478828"/>
                <a:gd name="connsiteX3" fmla="*/ 1204093 w 1204093"/>
                <a:gd name="connsiteY3" fmla="*/ 47883 h 478828"/>
                <a:gd name="connsiteX4" fmla="*/ 1204093 w 1204093"/>
                <a:gd name="connsiteY4" fmla="*/ 430945 h 478828"/>
                <a:gd name="connsiteX5" fmla="*/ 1156210 w 1204093"/>
                <a:gd name="connsiteY5" fmla="*/ 478828 h 478828"/>
                <a:gd name="connsiteX6" fmla="*/ 47883 w 1204093"/>
                <a:gd name="connsiteY6" fmla="*/ 478828 h 478828"/>
                <a:gd name="connsiteX7" fmla="*/ 0 w 1204093"/>
                <a:gd name="connsiteY7" fmla="*/ 430945 h 478828"/>
                <a:gd name="connsiteX8" fmla="*/ 0 w 1204093"/>
                <a:gd name="connsiteY8" fmla="*/ 47883 h 4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093" h="478828">
                  <a:moveTo>
                    <a:pt x="0" y="47883"/>
                  </a:moveTo>
                  <a:cubicBezTo>
                    <a:pt x="0" y="21438"/>
                    <a:pt x="21438" y="0"/>
                    <a:pt x="47883" y="0"/>
                  </a:cubicBezTo>
                  <a:lnTo>
                    <a:pt x="1156210" y="0"/>
                  </a:lnTo>
                  <a:cubicBezTo>
                    <a:pt x="1182655" y="0"/>
                    <a:pt x="1204093" y="21438"/>
                    <a:pt x="1204093" y="47883"/>
                  </a:cubicBezTo>
                  <a:lnTo>
                    <a:pt x="1204093" y="430945"/>
                  </a:lnTo>
                  <a:cubicBezTo>
                    <a:pt x="1204093" y="457390"/>
                    <a:pt x="1182655" y="478828"/>
                    <a:pt x="1156210" y="478828"/>
                  </a:cubicBezTo>
                  <a:lnTo>
                    <a:pt x="47883" y="478828"/>
                  </a:lnTo>
                  <a:cubicBezTo>
                    <a:pt x="21438" y="478828"/>
                    <a:pt x="0" y="457390"/>
                    <a:pt x="0" y="430945"/>
                  </a:cubicBezTo>
                  <a:lnTo>
                    <a:pt x="0" y="47883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5459" tIns="48314" rIns="65459" bIns="4831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700" kern="1200" dirty="0"/>
                <a:t>1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C5BBFB44-AB5D-4E2F-A6E8-E041EE07DB8C}"/>
                </a:ext>
              </a:extLst>
            </p:cNvPr>
            <p:cNvSpPr/>
            <p:nvPr/>
          </p:nvSpPr>
          <p:spPr>
            <a:xfrm>
              <a:off x="4516801" y="1628125"/>
              <a:ext cx="1354605" cy="1234044"/>
            </a:xfrm>
            <a:custGeom>
              <a:avLst/>
              <a:gdLst>
                <a:gd name="connsiteX0" fmla="*/ 0 w 1354605"/>
                <a:gd name="connsiteY0" fmla="*/ 111727 h 1117265"/>
                <a:gd name="connsiteX1" fmla="*/ 111727 w 1354605"/>
                <a:gd name="connsiteY1" fmla="*/ 0 h 1117265"/>
                <a:gd name="connsiteX2" fmla="*/ 1242879 w 1354605"/>
                <a:gd name="connsiteY2" fmla="*/ 0 h 1117265"/>
                <a:gd name="connsiteX3" fmla="*/ 1354606 w 1354605"/>
                <a:gd name="connsiteY3" fmla="*/ 111727 h 1117265"/>
                <a:gd name="connsiteX4" fmla="*/ 1354605 w 1354605"/>
                <a:gd name="connsiteY4" fmla="*/ 1005539 h 1117265"/>
                <a:gd name="connsiteX5" fmla="*/ 1242878 w 1354605"/>
                <a:gd name="connsiteY5" fmla="*/ 1117266 h 1117265"/>
                <a:gd name="connsiteX6" fmla="*/ 111727 w 1354605"/>
                <a:gd name="connsiteY6" fmla="*/ 1117265 h 1117265"/>
                <a:gd name="connsiteX7" fmla="*/ 0 w 1354605"/>
                <a:gd name="connsiteY7" fmla="*/ 1005538 h 1117265"/>
                <a:gd name="connsiteX8" fmla="*/ 0 w 1354605"/>
                <a:gd name="connsiteY8" fmla="*/ 111727 h 111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605" h="1117265">
                  <a:moveTo>
                    <a:pt x="0" y="111727"/>
                  </a:moveTo>
                  <a:cubicBezTo>
                    <a:pt x="0" y="50022"/>
                    <a:pt x="50022" y="0"/>
                    <a:pt x="111727" y="0"/>
                  </a:cubicBezTo>
                  <a:lnTo>
                    <a:pt x="1242879" y="0"/>
                  </a:lnTo>
                  <a:cubicBezTo>
                    <a:pt x="1304584" y="0"/>
                    <a:pt x="1354606" y="50022"/>
                    <a:pt x="1354606" y="111727"/>
                  </a:cubicBezTo>
                  <a:cubicBezTo>
                    <a:pt x="1354606" y="409664"/>
                    <a:pt x="1354605" y="707602"/>
                    <a:pt x="1354605" y="1005539"/>
                  </a:cubicBezTo>
                  <a:cubicBezTo>
                    <a:pt x="1354605" y="1067244"/>
                    <a:pt x="1304583" y="1117266"/>
                    <a:pt x="1242878" y="1117266"/>
                  </a:cubicBezTo>
                  <a:lnTo>
                    <a:pt x="111727" y="1117265"/>
                  </a:lnTo>
                  <a:cubicBezTo>
                    <a:pt x="50022" y="1117265"/>
                    <a:pt x="0" y="1067243"/>
                    <a:pt x="0" y="1005538"/>
                  </a:cubicBezTo>
                  <a:lnTo>
                    <a:pt x="0" y="111727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571" tIns="287985" rIns="48571" bIns="48571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300" kern="1200" dirty="0"/>
                <a:t>Seleccionar la opción “emisión de salvoconducto QR”</a:t>
              </a:r>
              <a:endParaRPr lang="es-EC" sz="1300" kern="1200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FC431FFB-0988-4C46-B8A9-A605A8D250D2}"/>
                </a:ext>
              </a:extLst>
            </p:cNvPr>
            <p:cNvSpPr/>
            <p:nvPr/>
          </p:nvSpPr>
          <p:spPr>
            <a:xfrm>
              <a:off x="4817824" y="1415215"/>
              <a:ext cx="1204093" cy="478828"/>
            </a:xfrm>
            <a:custGeom>
              <a:avLst/>
              <a:gdLst>
                <a:gd name="connsiteX0" fmla="*/ 0 w 1204093"/>
                <a:gd name="connsiteY0" fmla="*/ 47883 h 478828"/>
                <a:gd name="connsiteX1" fmla="*/ 47883 w 1204093"/>
                <a:gd name="connsiteY1" fmla="*/ 0 h 478828"/>
                <a:gd name="connsiteX2" fmla="*/ 1156210 w 1204093"/>
                <a:gd name="connsiteY2" fmla="*/ 0 h 478828"/>
                <a:gd name="connsiteX3" fmla="*/ 1204093 w 1204093"/>
                <a:gd name="connsiteY3" fmla="*/ 47883 h 478828"/>
                <a:gd name="connsiteX4" fmla="*/ 1204093 w 1204093"/>
                <a:gd name="connsiteY4" fmla="*/ 430945 h 478828"/>
                <a:gd name="connsiteX5" fmla="*/ 1156210 w 1204093"/>
                <a:gd name="connsiteY5" fmla="*/ 478828 h 478828"/>
                <a:gd name="connsiteX6" fmla="*/ 47883 w 1204093"/>
                <a:gd name="connsiteY6" fmla="*/ 478828 h 478828"/>
                <a:gd name="connsiteX7" fmla="*/ 0 w 1204093"/>
                <a:gd name="connsiteY7" fmla="*/ 430945 h 478828"/>
                <a:gd name="connsiteX8" fmla="*/ 0 w 1204093"/>
                <a:gd name="connsiteY8" fmla="*/ 47883 h 4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093" h="478828">
                  <a:moveTo>
                    <a:pt x="0" y="47883"/>
                  </a:moveTo>
                  <a:cubicBezTo>
                    <a:pt x="0" y="21438"/>
                    <a:pt x="21438" y="0"/>
                    <a:pt x="47883" y="0"/>
                  </a:cubicBezTo>
                  <a:lnTo>
                    <a:pt x="1156210" y="0"/>
                  </a:lnTo>
                  <a:cubicBezTo>
                    <a:pt x="1182655" y="0"/>
                    <a:pt x="1204093" y="21438"/>
                    <a:pt x="1204093" y="47883"/>
                  </a:cubicBezTo>
                  <a:lnTo>
                    <a:pt x="1204093" y="430945"/>
                  </a:lnTo>
                  <a:cubicBezTo>
                    <a:pt x="1204093" y="457390"/>
                    <a:pt x="1182655" y="478828"/>
                    <a:pt x="1156210" y="478828"/>
                  </a:cubicBezTo>
                  <a:lnTo>
                    <a:pt x="47883" y="478828"/>
                  </a:lnTo>
                  <a:cubicBezTo>
                    <a:pt x="21438" y="478828"/>
                    <a:pt x="0" y="457390"/>
                    <a:pt x="0" y="430945"/>
                  </a:cubicBezTo>
                  <a:lnTo>
                    <a:pt x="0" y="47883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5459" tIns="48314" rIns="65459" bIns="4831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700" kern="1200" dirty="0"/>
                <a:t>2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E054B267-CE4B-49B0-9FF4-2989CE61EDF0}"/>
                </a:ext>
              </a:extLst>
            </p:cNvPr>
            <p:cNvSpPr/>
            <p:nvPr/>
          </p:nvSpPr>
          <p:spPr>
            <a:xfrm>
              <a:off x="6563866" y="2341419"/>
              <a:ext cx="1540595" cy="1234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sz="1400" dirty="0"/>
                <a:t>Leer la información correspondiente al trámite</a:t>
              </a:r>
              <a:endParaRPr lang="es-EC" sz="1400" dirty="0"/>
            </a:p>
          </p:txBody>
        </p:sp>
        <p:sp>
          <p:nvSpPr>
            <p:cNvPr id="12" name="Forma 11">
              <a:extLst>
                <a:ext uri="{FF2B5EF4-FFF2-40B4-BE49-F238E27FC236}">
                  <a16:creationId xmlns:a16="http://schemas.microsoft.com/office/drawing/2014/main" id="{D5DB7729-C55C-427F-97E1-D8060B8213F5}"/>
                </a:ext>
              </a:extLst>
            </p:cNvPr>
            <p:cNvSpPr/>
            <p:nvPr/>
          </p:nvSpPr>
          <p:spPr>
            <a:xfrm>
              <a:off x="7375484" y="2561243"/>
              <a:ext cx="1734754" cy="1734754"/>
            </a:xfrm>
            <a:prstGeom prst="leftCircularArrow">
              <a:avLst>
                <a:gd name="adj1" fmla="val 4533"/>
                <a:gd name="adj2" fmla="val 576712"/>
                <a:gd name="adj3" fmla="val 2352223"/>
                <a:gd name="adj4" fmla="val 9024489"/>
                <a:gd name="adj5" fmla="val 528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7BC0298-35A1-4739-9205-F4AA4A2051E2}"/>
                </a:ext>
              </a:extLst>
            </p:cNvPr>
            <p:cNvSpPr/>
            <p:nvPr/>
          </p:nvSpPr>
          <p:spPr>
            <a:xfrm>
              <a:off x="6960653" y="3336049"/>
              <a:ext cx="1204093" cy="478828"/>
            </a:xfrm>
            <a:custGeom>
              <a:avLst/>
              <a:gdLst>
                <a:gd name="connsiteX0" fmla="*/ 0 w 1204093"/>
                <a:gd name="connsiteY0" fmla="*/ 47883 h 478828"/>
                <a:gd name="connsiteX1" fmla="*/ 47883 w 1204093"/>
                <a:gd name="connsiteY1" fmla="*/ 0 h 478828"/>
                <a:gd name="connsiteX2" fmla="*/ 1156210 w 1204093"/>
                <a:gd name="connsiteY2" fmla="*/ 0 h 478828"/>
                <a:gd name="connsiteX3" fmla="*/ 1204093 w 1204093"/>
                <a:gd name="connsiteY3" fmla="*/ 47883 h 478828"/>
                <a:gd name="connsiteX4" fmla="*/ 1204093 w 1204093"/>
                <a:gd name="connsiteY4" fmla="*/ 430945 h 478828"/>
                <a:gd name="connsiteX5" fmla="*/ 1156210 w 1204093"/>
                <a:gd name="connsiteY5" fmla="*/ 478828 h 478828"/>
                <a:gd name="connsiteX6" fmla="*/ 47883 w 1204093"/>
                <a:gd name="connsiteY6" fmla="*/ 478828 h 478828"/>
                <a:gd name="connsiteX7" fmla="*/ 0 w 1204093"/>
                <a:gd name="connsiteY7" fmla="*/ 430945 h 478828"/>
                <a:gd name="connsiteX8" fmla="*/ 0 w 1204093"/>
                <a:gd name="connsiteY8" fmla="*/ 47883 h 4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093" h="478828">
                  <a:moveTo>
                    <a:pt x="0" y="47883"/>
                  </a:moveTo>
                  <a:cubicBezTo>
                    <a:pt x="0" y="21438"/>
                    <a:pt x="21438" y="0"/>
                    <a:pt x="47883" y="0"/>
                  </a:cubicBezTo>
                  <a:lnTo>
                    <a:pt x="1156210" y="0"/>
                  </a:lnTo>
                  <a:cubicBezTo>
                    <a:pt x="1182655" y="0"/>
                    <a:pt x="1204093" y="21438"/>
                    <a:pt x="1204093" y="47883"/>
                  </a:cubicBezTo>
                  <a:lnTo>
                    <a:pt x="1204093" y="430945"/>
                  </a:lnTo>
                  <a:cubicBezTo>
                    <a:pt x="1204093" y="457390"/>
                    <a:pt x="1182655" y="478828"/>
                    <a:pt x="1156210" y="478828"/>
                  </a:cubicBezTo>
                  <a:lnTo>
                    <a:pt x="47883" y="478828"/>
                  </a:lnTo>
                  <a:cubicBezTo>
                    <a:pt x="21438" y="478828"/>
                    <a:pt x="0" y="457390"/>
                    <a:pt x="0" y="430945"/>
                  </a:cubicBezTo>
                  <a:lnTo>
                    <a:pt x="0" y="478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59" tIns="48314" rIns="65459" bIns="4831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7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0575232D-A31D-4082-9A24-83FF23DA24FB}"/>
                </a:ext>
              </a:extLst>
            </p:cNvPr>
            <p:cNvSpPr/>
            <p:nvPr/>
          </p:nvSpPr>
          <p:spPr>
            <a:xfrm>
              <a:off x="8539218" y="2497111"/>
              <a:ext cx="1354605" cy="12303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sz="1400" dirty="0"/>
            </a:p>
            <a:p>
              <a:r>
                <a:rPr lang="es-ES" sz="1400" dirty="0"/>
                <a:t>Seleccionar “ir al trámite en línea”</a:t>
              </a:r>
              <a:endParaRPr lang="es-EC" sz="1600" dirty="0"/>
            </a:p>
            <a:p>
              <a:endParaRPr lang="es-EC" dirty="0"/>
            </a:p>
          </p:txBody>
        </p:sp>
        <p:sp>
          <p:nvSpPr>
            <p:cNvPr id="15" name="Flecha: circular 14">
              <a:extLst>
                <a:ext uri="{FF2B5EF4-FFF2-40B4-BE49-F238E27FC236}">
                  <a16:creationId xmlns:a16="http://schemas.microsoft.com/office/drawing/2014/main" id="{5481A0B6-314E-47C1-ADC5-D33A9DDEE457}"/>
                </a:ext>
              </a:extLst>
            </p:cNvPr>
            <p:cNvSpPr/>
            <p:nvPr/>
          </p:nvSpPr>
          <p:spPr>
            <a:xfrm>
              <a:off x="9243783" y="1693856"/>
              <a:ext cx="1907842" cy="1907842"/>
            </a:xfrm>
            <a:prstGeom prst="circularArrow">
              <a:avLst>
                <a:gd name="adj1" fmla="val 4122"/>
                <a:gd name="adj2" fmla="val 519144"/>
                <a:gd name="adj3" fmla="val 19305345"/>
                <a:gd name="adj4" fmla="val 12575511"/>
                <a:gd name="adj5" fmla="val 480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A345CCF-2297-420D-9960-56014AA4A0AC}"/>
                </a:ext>
              </a:extLst>
            </p:cNvPr>
            <p:cNvSpPr/>
            <p:nvPr/>
          </p:nvSpPr>
          <p:spPr>
            <a:xfrm>
              <a:off x="8840241" y="2218783"/>
              <a:ext cx="1204093" cy="478828"/>
            </a:xfrm>
            <a:custGeom>
              <a:avLst/>
              <a:gdLst>
                <a:gd name="connsiteX0" fmla="*/ 0 w 1204093"/>
                <a:gd name="connsiteY0" fmla="*/ 47883 h 478828"/>
                <a:gd name="connsiteX1" fmla="*/ 47883 w 1204093"/>
                <a:gd name="connsiteY1" fmla="*/ 0 h 478828"/>
                <a:gd name="connsiteX2" fmla="*/ 1156210 w 1204093"/>
                <a:gd name="connsiteY2" fmla="*/ 0 h 478828"/>
                <a:gd name="connsiteX3" fmla="*/ 1204093 w 1204093"/>
                <a:gd name="connsiteY3" fmla="*/ 47883 h 478828"/>
                <a:gd name="connsiteX4" fmla="*/ 1204093 w 1204093"/>
                <a:gd name="connsiteY4" fmla="*/ 430945 h 478828"/>
                <a:gd name="connsiteX5" fmla="*/ 1156210 w 1204093"/>
                <a:gd name="connsiteY5" fmla="*/ 478828 h 478828"/>
                <a:gd name="connsiteX6" fmla="*/ 47883 w 1204093"/>
                <a:gd name="connsiteY6" fmla="*/ 478828 h 478828"/>
                <a:gd name="connsiteX7" fmla="*/ 0 w 1204093"/>
                <a:gd name="connsiteY7" fmla="*/ 430945 h 478828"/>
                <a:gd name="connsiteX8" fmla="*/ 0 w 1204093"/>
                <a:gd name="connsiteY8" fmla="*/ 47883 h 4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093" h="478828">
                  <a:moveTo>
                    <a:pt x="0" y="47883"/>
                  </a:moveTo>
                  <a:cubicBezTo>
                    <a:pt x="0" y="21438"/>
                    <a:pt x="21438" y="0"/>
                    <a:pt x="47883" y="0"/>
                  </a:cubicBezTo>
                  <a:lnTo>
                    <a:pt x="1156210" y="0"/>
                  </a:lnTo>
                  <a:cubicBezTo>
                    <a:pt x="1182655" y="0"/>
                    <a:pt x="1204093" y="21438"/>
                    <a:pt x="1204093" y="47883"/>
                  </a:cubicBezTo>
                  <a:lnTo>
                    <a:pt x="1204093" y="430945"/>
                  </a:lnTo>
                  <a:cubicBezTo>
                    <a:pt x="1204093" y="457390"/>
                    <a:pt x="1182655" y="478828"/>
                    <a:pt x="1156210" y="478828"/>
                  </a:cubicBezTo>
                  <a:lnTo>
                    <a:pt x="47883" y="478828"/>
                  </a:lnTo>
                  <a:cubicBezTo>
                    <a:pt x="21438" y="478828"/>
                    <a:pt x="0" y="457390"/>
                    <a:pt x="0" y="430945"/>
                  </a:cubicBezTo>
                  <a:lnTo>
                    <a:pt x="0" y="478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59" tIns="48314" rIns="65459" bIns="4831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7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86AB4AC7-12F6-4D79-AC8F-0F38E9D3CB5F}"/>
                </a:ext>
              </a:extLst>
            </p:cNvPr>
            <p:cNvSpPr/>
            <p:nvPr/>
          </p:nvSpPr>
          <p:spPr>
            <a:xfrm>
              <a:off x="10418805" y="2458197"/>
              <a:ext cx="1354605" cy="1117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sz="1500" dirty="0"/>
                <a:t> </a:t>
              </a:r>
              <a:r>
                <a:rPr lang="es-ES" sz="1400" dirty="0"/>
                <a:t>Completar la información del formulario</a:t>
              </a:r>
              <a:endParaRPr lang="es-EC" sz="1500" dirty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0DA9180-F12C-4FD3-BC09-415BB3E2B5F4}"/>
                </a:ext>
              </a:extLst>
            </p:cNvPr>
            <p:cNvSpPr/>
            <p:nvPr/>
          </p:nvSpPr>
          <p:spPr>
            <a:xfrm>
              <a:off x="10719828" y="3374962"/>
              <a:ext cx="1204093" cy="478828"/>
            </a:xfrm>
            <a:custGeom>
              <a:avLst/>
              <a:gdLst>
                <a:gd name="connsiteX0" fmla="*/ 0 w 1204093"/>
                <a:gd name="connsiteY0" fmla="*/ 47883 h 478828"/>
                <a:gd name="connsiteX1" fmla="*/ 47883 w 1204093"/>
                <a:gd name="connsiteY1" fmla="*/ 0 h 478828"/>
                <a:gd name="connsiteX2" fmla="*/ 1156210 w 1204093"/>
                <a:gd name="connsiteY2" fmla="*/ 0 h 478828"/>
                <a:gd name="connsiteX3" fmla="*/ 1204093 w 1204093"/>
                <a:gd name="connsiteY3" fmla="*/ 47883 h 478828"/>
                <a:gd name="connsiteX4" fmla="*/ 1204093 w 1204093"/>
                <a:gd name="connsiteY4" fmla="*/ 430945 h 478828"/>
                <a:gd name="connsiteX5" fmla="*/ 1156210 w 1204093"/>
                <a:gd name="connsiteY5" fmla="*/ 478828 h 478828"/>
                <a:gd name="connsiteX6" fmla="*/ 47883 w 1204093"/>
                <a:gd name="connsiteY6" fmla="*/ 478828 h 478828"/>
                <a:gd name="connsiteX7" fmla="*/ 0 w 1204093"/>
                <a:gd name="connsiteY7" fmla="*/ 430945 h 478828"/>
                <a:gd name="connsiteX8" fmla="*/ 0 w 1204093"/>
                <a:gd name="connsiteY8" fmla="*/ 47883 h 4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093" h="478828">
                  <a:moveTo>
                    <a:pt x="0" y="47883"/>
                  </a:moveTo>
                  <a:cubicBezTo>
                    <a:pt x="0" y="21438"/>
                    <a:pt x="21438" y="0"/>
                    <a:pt x="47883" y="0"/>
                  </a:cubicBezTo>
                  <a:lnTo>
                    <a:pt x="1156210" y="0"/>
                  </a:lnTo>
                  <a:cubicBezTo>
                    <a:pt x="1182655" y="0"/>
                    <a:pt x="1204093" y="21438"/>
                    <a:pt x="1204093" y="47883"/>
                  </a:cubicBezTo>
                  <a:lnTo>
                    <a:pt x="1204093" y="430945"/>
                  </a:lnTo>
                  <a:cubicBezTo>
                    <a:pt x="1204093" y="457390"/>
                    <a:pt x="1182655" y="478828"/>
                    <a:pt x="1156210" y="478828"/>
                  </a:cubicBezTo>
                  <a:lnTo>
                    <a:pt x="47883" y="478828"/>
                  </a:lnTo>
                  <a:cubicBezTo>
                    <a:pt x="21438" y="478828"/>
                    <a:pt x="0" y="457390"/>
                    <a:pt x="0" y="430945"/>
                  </a:cubicBezTo>
                  <a:lnTo>
                    <a:pt x="0" y="478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59" tIns="48314" rIns="65459" bIns="4831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7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195423-BF7B-4020-AB25-9529F860C08F}"/>
              </a:ext>
            </a:extLst>
          </p:cNvPr>
          <p:cNvSpPr txBox="1"/>
          <p:nvPr/>
        </p:nvSpPr>
        <p:spPr>
          <a:xfrm>
            <a:off x="294721" y="1754158"/>
            <a:ext cx="214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www.ministeriodegobierno.gob.ec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DFC5110-3604-4661-B86D-FF6638C558F1}"/>
              </a:ext>
            </a:extLst>
          </p:cNvPr>
          <p:cNvSpPr txBox="1"/>
          <p:nvPr/>
        </p:nvSpPr>
        <p:spPr>
          <a:xfrm>
            <a:off x="382058" y="4229175"/>
            <a:ext cx="192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www.gob.ec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29BEF036-DDBC-41C7-A318-FDAEEBA40ADA}"/>
              </a:ext>
            </a:extLst>
          </p:cNvPr>
          <p:cNvSpPr/>
          <p:nvPr/>
        </p:nvSpPr>
        <p:spPr>
          <a:xfrm>
            <a:off x="2517913" y="2035523"/>
            <a:ext cx="427814" cy="320493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45750331-1C6A-443D-B0B6-82869955FEBC}"/>
              </a:ext>
            </a:extLst>
          </p:cNvPr>
          <p:cNvSpPr/>
          <p:nvPr/>
        </p:nvSpPr>
        <p:spPr>
          <a:xfrm>
            <a:off x="2537793" y="4308275"/>
            <a:ext cx="427814" cy="320493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A1B425B6-54EF-4619-93C2-D2F78CDF5135}"/>
              </a:ext>
            </a:extLst>
          </p:cNvPr>
          <p:cNvSpPr/>
          <p:nvPr/>
        </p:nvSpPr>
        <p:spPr>
          <a:xfrm rot="1874853">
            <a:off x="6400077" y="2365209"/>
            <a:ext cx="352563" cy="24382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AF0DF5C4-9B11-41C5-AEF3-930485311F3F}"/>
              </a:ext>
            </a:extLst>
          </p:cNvPr>
          <p:cNvSpPr/>
          <p:nvPr/>
        </p:nvSpPr>
        <p:spPr>
          <a:xfrm rot="19898312">
            <a:off x="6586572" y="4158205"/>
            <a:ext cx="352563" cy="2495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1769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557</Words>
  <Application>Microsoft Macintosh PowerPoint</Application>
  <PresentationFormat>Panorámica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Lato Light</vt:lpstr>
      <vt:lpstr>Wingdings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Magaly</dc:creator>
  <cp:lastModifiedBy>Juan David Martínez Diaz</cp:lastModifiedBy>
  <cp:revision>13</cp:revision>
  <dcterms:created xsi:type="dcterms:W3CDTF">2020-04-20T05:57:23Z</dcterms:created>
  <dcterms:modified xsi:type="dcterms:W3CDTF">2020-04-20T15:28:13Z</dcterms:modified>
</cp:coreProperties>
</file>